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Lst>
  <p:notesMasterIdLst>
    <p:notesMasterId r:id="rId18"/>
  </p:notesMasterIdLst>
  <p:sldIdLst>
    <p:sldId id="306" r:id="rId3"/>
    <p:sldId id="423" r:id="rId4"/>
    <p:sldId id="340" r:id="rId5"/>
    <p:sldId id="425" r:id="rId6"/>
    <p:sldId id="427" r:id="rId7"/>
    <p:sldId id="428" r:id="rId8"/>
    <p:sldId id="419" r:id="rId9"/>
    <p:sldId id="418" r:id="rId10"/>
    <p:sldId id="417" r:id="rId11"/>
    <p:sldId id="416" r:id="rId12"/>
    <p:sldId id="431" r:id="rId13"/>
    <p:sldId id="420" r:id="rId14"/>
    <p:sldId id="422" r:id="rId15"/>
    <p:sldId id="424" r:id="rId16"/>
    <p:sldId id="413"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ia Schrieber" initials="P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080"/>
    <a:srgbClr val="996600"/>
    <a:srgbClr val="8FD93B"/>
    <a:srgbClr val="81BE41"/>
    <a:srgbClr val="008000"/>
    <a:srgbClr val="0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03" autoAdjust="0"/>
    <p:restoredTop sz="74919" autoAdjust="0"/>
  </p:normalViewPr>
  <p:slideViewPr>
    <p:cSldViewPr snapToGrid="0" snapToObjects="1" showGuides="1">
      <p:cViewPr>
        <p:scale>
          <a:sx n="70" d="100"/>
          <a:sy n="70" d="100"/>
        </p:scale>
        <p:origin x="-78" y="318"/>
      </p:cViewPr>
      <p:guideLst>
        <p:guide orient="horz" pos="440"/>
        <p:guide pos="2864"/>
      </p:guideLst>
    </p:cSldViewPr>
  </p:slideViewPr>
  <p:outlineViewPr>
    <p:cViewPr>
      <p:scale>
        <a:sx n="33" d="100"/>
        <a:sy n="33" d="100"/>
      </p:scale>
      <p:origin x="38" y="2909"/>
    </p:cViewPr>
  </p:outlineViewPr>
  <p:notesTextViewPr>
    <p:cViewPr>
      <p:scale>
        <a:sx n="100" d="100"/>
        <a:sy n="100" d="100"/>
      </p:scale>
      <p:origin x="0" y="0"/>
    </p:cViewPr>
  </p:notesTextViewPr>
  <p:sorterViewPr>
    <p:cViewPr>
      <p:scale>
        <a:sx n="66" d="100"/>
        <a:sy n="66" d="100"/>
      </p:scale>
      <p:origin x="0" y="634"/>
    </p:cViewPr>
  </p:sorterViewPr>
  <p:notesViewPr>
    <p:cSldViewPr snapToGrid="0" snapToObjects="1">
      <p:cViewPr varScale="1">
        <p:scale>
          <a:sx n="41" d="100"/>
          <a:sy n="41" d="100"/>
        </p:scale>
        <p:origin x="-2050" y="-77"/>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8-04T12:39:49.914" idx="1">
    <p:pos x="10" y="10"/>
    <p:text>
Delete "and volunteers"   I know you mean self-seeders but someone might think "unpaid people who help out"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8-04T12:43:31.036" idx="4">
    <p:pos x="2493" y="3714"/>
    <p:text>change to "presence of animals..."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8-04T12:48:22.795" idx="6">
    <p:pos x="765" y="602"/>
    <p:text>REPLACE FIRST BULLET WITH: Cultivate planting bed to reduce compaction</p:text>
  </p:cm>
  <p:cm authorId="0" dt="2014-08-04T12:49:44.448" idx="8">
    <p:pos x="1384" y="3181"/>
    <p:text>Change "pruning" to "Prune"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08-04T12:59:48.173" idx="12">
    <p:pos x="10" y="10"/>
    <p:text>delete "none of"</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31975" y="696913"/>
            <a:ext cx="3194050" cy="23955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358088"/>
            <a:ext cx="5486400" cy="52410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Thank you for attending this webinar/training.</a:t>
            </a:r>
          </a:p>
          <a:p>
            <a:r>
              <a:rPr lang="en-US" sz="2000" dirty="0" smtClean="0"/>
              <a:t>PHS has developed this series of training modules,</a:t>
            </a:r>
            <a:r>
              <a:rPr lang="en-US" sz="2000" baseline="0" dirty="0" smtClean="0"/>
              <a:t> through grant funding from EPA Region III, in order to help clarify appropriate maintenance techniques for Green </a:t>
            </a:r>
            <a:r>
              <a:rPr lang="en-US" sz="2000" baseline="0" dirty="0" err="1" smtClean="0"/>
              <a:t>Stormwater</a:t>
            </a:r>
            <a:r>
              <a:rPr lang="en-US" sz="2000" baseline="0" dirty="0" smtClean="0"/>
              <a:t> Infrastructure practices (GSI).  It is our hope that the information included here will be helpful for anyone who is learning about SBMPs or is training others about properly maintaining the practices.</a:t>
            </a:r>
            <a:endParaRPr lang="en-US" sz="20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With regard to fertilizer </a:t>
            </a:r>
            <a:r>
              <a:rPr lang="en-US" sz="1600" dirty="0" smtClean="0"/>
              <a:t>and </a:t>
            </a:r>
            <a:r>
              <a:rPr lang="en-US" sz="1600" dirty="0" smtClean="0"/>
              <a:t>herbicide: </a:t>
            </a:r>
          </a:p>
          <a:p>
            <a:pPr lvl="1"/>
            <a:r>
              <a:rPr lang="en-US" sz="1600" dirty="0" smtClean="0"/>
              <a:t>--</a:t>
            </a:r>
            <a:r>
              <a:rPr lang="en-US" sz="1600" dirty="0" smtClean="0"/>
              <a:t>Timing is key</a:t>
            </a:r>
            <a:r>
              <a:rPr lang="en-US" sz="1600" dirty="0" smtClean="0"/>
              <a:t>– both</a:t>
            </a:r>
            <a:r>
              <a:rPr lang="en-US" sz="1600" baseline="0" dirty="0" smtClean="0"/>
              <a:t> </a:t>
            </a:r>
            <a:r>
              <a:rPr lang="en-US" sz="1600" baseline="0" dirty="0" smtClean="0"/>
              <a:t>are moved by water, </a:t>
            </a:r>
            <a:r>
              <a:rPr lang="en-US" sz="1600" baseline="0" dirty="0" smtClean="0"/>
              <a:t>so applying </a:t>
            </a:r>
            <a:r>
              <a:rPr lang="en-US" sz="1600" baseline="0" dirty="0" smtClean="0"/>
              <a:t>before </a:t>
            </a:r>
            <a:r>
              <a:rPr lang="en-US" sz="1600" baseline="0" dirty="0" smtClean="0"/>
              <a:t>rain will cause both to be washed off </a:t>
            </a:r>
            <a:r>
              <a:rPr lang="en-US" sz="1600" baseline="0" dirty="0" smtClean="0"/>
              <a:t>with stormwater into the bio-retention systems.  </a:t>
            </a:r>
          </a:p>
          <a:p>
            <a:r>
              <a:rPr lang="en-US" sz="1600" baseline="0" dirty="0" smtClean="0"/>
              <a:t>	</a:t>
            </a:r>
            <a:r>
              <a:rPr lang="en-US" sz="1600" baseline="0" dirty="0" smtClean="0"/>
              <a:t>--Both </a:t>
            </a:r>
            <a:r>
              <a:rPr lang="en-US" sz="1600" baseline="0" dirty="0" smtClean="0"/>
              <a:t>can have a negative impact on the system. </a:t>
            </a:r>
          </a:p>
          <a:p>
            <a:pPr lvl="1"/>
            <a:r>
              <a:rPr lang="en-US" sz="1600" baseline="0" dirty="0" smtClean="0"/>
              <a:t>--If </a:t>
            </a:r>
            <a:r>
              <a:rPr lang="en-US" sz="1600" baseline="0" dirty="0" smtClean="0"/>
              <a:t>possible do not use these products around bio-retention </a:t>
            </a:r>
            <a:r>
              <a:rPr lang="en-US" sz="1600" baseline="0" dirty="0" smtClean="0"/>
              <a:t>systems.  If you </a:t>
            </a:r>
            <a:r>
              <a:rPr lang="en-US" sz="1600" u="sng" baseline="0" dirty="0" smtClean="0"/>
              <a:t>must</a:t>
            </a:r>
            <a:r>
              <a:rPr lang="en-US" sz="1600" baseline="0" dirty="0" smtClean="0"/>
              <a:t> use them, be sure to apply only the prescribed amount, which will quickly be absorbed by the targeted plants. </a:t>
            </a:r>
            <a:endParaRPr lang="en-US" sz="1600" baseline="0" dirty="0" smtClean="0"/>
          </a:p>
          <a:p>
            <a:pPr lvl="1"/>
            <a:r>
              <a:rPr lang="en-US" sz="1600" baseline="0" dirty="0" smtClean="0"/>
              <a:t>--Never </a:t>
            </a:r>
            <a:r>
              <a:rPr lang="en-US" sz="1600" baseline="0" dirty="0" smtClean="0"/>
              <a:t>use them within the system, unless you </a:t>
            </a:r>
            <a:r>
              <a:rPr lang="en-US" sz="1600" baseline="0" dirty="0" smtClean="0"/>
              <a:t>need to eliminate </a:t>
            </a:r>
            <a:r>
              <a:rPr lang="en-US" sz="1600" baseline="0" dirty="0" smtClean="0"/>
              <a:t>an invasive plant </a:t>
            </a:r>
            <a:r>
              <a:rPr lang="en-US" sz="1600" baseline="0" dirty="0" smtClean="0"/>
              <a:t>that has overrun the system and no </a:t>
            </a:r>
            <a:r>
              <a:rPr lang="en-US" sz="1600" baseline="0" dirty="0" smtClean="0"/>
              <a:t>other management </a:t>
            </a:r>
            <a:r>
              <a:rPr lang="en-US" sz="1600" baseline="0" dirty="0" smtClean="0"/>
              <a:t>technique is possible.</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baseline="0" dirty="0" smtClean="0"/>
              <a:t>Ensure that none of the practices around the outside of the basin </a:t>
            </a:r>
            <a:r>
              <a:rPr lang="en-US" baseline="0" dirty="0" smtClean="0"/>
              <a:t>will impact </a:t>
            </a:r>
            <a:r>
              <a:rPr lang="en-US" baseline="0" dirty="0" smtClean="0"/>
              <a:t>its function.  </a:t>
            </a:r>
            <a:r>
              <a:rPr lang="en-US" dirty="0" smtClean="0"/>
              <a:t>It is important not to brush or sweep any debris into the </a:t>
            </a:r>
            <a:r>
              <a:rPr lang="en-US" dirty="0" smtClean="0"/>
              <a:t>basin components, </a:t>
            </a:r>
            <a:r>
              <a:rPr lang="en-US" dirty="0" smtClean="0"/>
              <a:t>either through</a:t>
            </a:r>
            <a:r>
              <a:rPr lang="en-US" baseline="0" dirty="0" smtClean="0"/>
              <a:t> the entrance, planting bed or outlet.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dirty="0" smtClean="0"/>
              <a:t>The cosmetic</a:t>
            </a:r>
            <a:r>
              <a:rPr lang="en-US" baseline="0" dirty="0" smtClean="0"/>
              <a:t> look of the </a:t>
            </a:r>
            <a:r>
              <a:rPr lang="en-US" baseline="0" dirty="0" smtClean="0"/>
              <a:t>system </a:t>
            </a:r>
            <a:r>
              <a:rPr lang="en-US" baseline="0" dirty="0" smtClean="0"/>
              <a:t>must be balanced with its functionality.  </a:t>
            </a:r>
            <a:r>
              <a:rPr lang="en-US" baseline="0" dirty="0" smtClean="0"/>
              <a:t>The garden </a:t>
            </a:r>
            <a:r>
              <a:rPr lang="en-US" baseline="0" dirty="0" smtClean="0"/>
              <a:t>can be formal or naturalized – as long as the bio-retention function of the working landscape is not compromised.</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dirty="0" smtClean="0"/>
              <a:t>The same is true when completing your final inspection of the work.  Again,</a:t>
            </a:r>
            <a:r>
              <a:rPr lang="en-US" baseline="0" dirty="0" smtClean="0"/>
              <a:t> the function of the system is paramount and nothing must impede its efficiency.  Generally, a carefully maintained bio-retention system will also be pleasing to the eye and a welcome addition to any landscape.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dirty="0" smtClean="0"/>
              <a:t>This is the last module in the series.</a:t>
            </a:r>
            <a:r>
              <a:rPr lang="en-US" baseline="0" dirty="0" smtClean="0"/>
              <a:t>  The next step is to discover how YOUR town plans to manage their stormwater.</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When managing a bio-retention</a:t>
            </a:r>
            <a:r>
              <a:rPr lang="en-US" sz="2000" baseline="0" dirty="0" smtClean="0"/>
              <a:t> </a:t>
            </a:r>
            <a:r>
              <a:rPr lang="en-US" sz="2000" baseline="0" dirty="0" smtClean="0"/>
              <a:t>system, </a:t>
            </a:r>
            <a:r>
              <a:rPr lang="en-US" sz="2000" baseline="0" dirty="0" smtClean="0"/>
              <a:t>it is important to also consider how </a:t>
            </a:r>
            <a:r>
              <a:rPr lang="en-US" sz="2000" baseline="0" dirty="0" smtClean="0"/>
              <a:t>to </a:t>
            </a:r>
            <a:r>
              <a:rPr lang="en-US" sz="2000" baseline="0" dirty="0" smtClean="0"/>
              <a:t>manage the landscape </a:t>
            </a:r>
            <a:r>
              <a:rPr lang="en-US" sz="2000" baseline="0" dirty="0" smtClean="0"/>
              <a:t>surrounding </a:t>
            </a:r>
            <a:r>
              <a:rPr lang="en-US" sz="2000" baseline="0" dirty="0" smtClean="0"/>
              <a:t>the system. </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t>Remember: </a:t>
            </a:r>
            <a:r>
              <a:rPr lang="en-US" sz="2000" baseline="0" dirty="0" smtClean="0"/>
              <a:t>function will always trump aesthetics. It is a priority that these systems are highly functioning with good plant cover to ensure </a:t>
            </a:r>
            <a:r>
              <a:rPr lang="en-US" sz="2000" baseline="0" dirty="0" smtClean="0"/>
              <a:t>that </a:t>
            </a:r>
            <a:r>
              <a:rPr lang="en-US" sz="2000" baseline="0" dirty="0" smtClean="0"/>
              <a:t>deep roots </a:t>
            </a:r>
            <a:r>
              <a:rPr lang="en-US" sz="2000" baseline="0" dirty="0" smtClean="0"/>
              <a:t>will help </a:t>
            </a:r>
            <a:r>
              <a:rPr lang="en-US" sz="2000" baseline="0" dirty="0" smtClean="0"/>
              <a:t>drain water from </a:t>
            </a:r>
            <a:r>
              <a:rPr lang="en-US" sz="2000" baseline="0" dirty="0" smtClean="0"/>
              <a:t>the planting </a:t>
            </a:r>
            <a:r>
              <a:rPr lang="en-US" sz="2000" baseline="0" dirty="0" smtClean="0"/>
              <a:t>bed.</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Issues that need to be considered include the following: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*Plants naturally die back, </a:t>
            </a:r>
            <a:r>
              <a:rPr lang="en-US" sz="1600" baseline="0" dirty="0" smtClean="0"/>
              <a:t>and new </a:t>
            </a:r>
            <a:r>
              <a:rPr lang="en-US" sz="1600" baseline="0" dirty="0" smtClean="0"/>
              <a:t>ones will always grow in the open spaces in the landscape -- </a:t>
            </a:r>
            <a:r>
              <a:rPr lang="en-US" sz="1600" baseline="0" dirty="0" smtClean="0"/>
              <a:t>including weeds and invasive </a:t>
            </a:r>
            <a:r>
              <a:rPr lang="en-US" sz="1600" baseline="0" dirty="0" smtClean="0"/>
              <a:t>plants arriving from outside the planting bed.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*Any products such as pesticides or herbicides </a:t>
            </a:r>
            <a:r>
              <a:rPr lang="en-US" sz="1600" baseline="0" dirty="0" smtClean="0"/>
              <a:t>placed on turf or other plants outside the system will be carried into the bio-retention system </a:t>
            </a:r>
            <a:r>
              <a:rPr lang="en-US" sz="1600" baseline="0" dirty="0" smtClean="0"/>
              <a:t>along with the </a:t>
            </a:r>
            <a:r>
              <a:rPr lang="en-US" sz="1600" baseline="0" dirty="0" err="1" smtClean="0"/>
              <a:t>stormwater</a:t>
            </a:r>
            <a:r>
              <a:rPr lang="en-US" sz="1600" baseline="0" dirty="0" smtClean="0"/>
              <a:t>. </a:t>
            </a:r>
            <a:r>
              <a:rPr lang="en-US" sz="16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*Different </a:t>
            </a:r>
            <a:r>
              <a:rPr lang="en-US" sz="1600" baseline="0" dirty="0" smtClean="0"/>
              <a:t>landscaping crews may manage different parts of the </a:t>
            </a:r>
            <a:r>
              <a:rPr lang="en-US" sz="1600" baseline="0" dirty="0" smtClean="0"/>
              <a:t>landscape, and their objectives and techniques need to coordinate.  </a:t>
            </a: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Decisions need to be made by the maintenance crew about management inside and outside the system </a:t>
            </a:r>
            <a:r>
              <a:rPr lang="en-US" sz="1600" baseline="0" dirty="0" smtClean="0"/>
              <a:t>in order to </a:t>
            </a:r>
            <a:r>
              <a:rPr lang="en-US" sz="1600" baseline="0" dirty="0" smtClean="0"/>
              <a:t>sustain a </a:t>
            </a:r>
            <a:r>
              <a:rPr lang="en-US" sz="1600" baseline="0" dirty="0" smtClean="0"/>
              <a:t>healthy </a:t>
            </a:r>
            <a:r>
              <a:rPr lang="en-US" sz="1600" baseline="0" dirty="0" smtClean="0"/>
              <a:t>and functioning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endParaRPr lang="en-US" sz="1600" baseline="0" dirty="0" smtClean="0"/>
          </a:p>
          <a:p>
            <a:pPr>
              <a:buFont typeface="Arial" pitchFamily="34" charset="0"/>
              <a:buNone/>
            </a:pPr>
            <a:endParaRPr lang="en-US" sz="1600" baseline="0" dirty="0" smtClean="0"/>
          </a:p>
          <a:p>
            <a:pPr>
              <a:buFont typeface="Arial" pitchFamily="34" charset="0"/>
              <a:buNone/>
            </a:pPr>
            <a:endParaRPr lang="en-US" sz="1600" dirty="0" smtClean="0"/>
          </a:p>
          <a:p>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Sediment,</a:t>
            </a:r>
            <a:r>
              <a:rPr lang="en-US" baseline="0" dirty="0" smtClean="0"/>
              <a:t> debris and unwanted plant seeds can be carried into the system from surrounding areas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baseline="0" dirty="0" smtClean="0"/>
              <a:t>Weed and invasive plant seeds can be transported by </a:t>
            </a:r>
            <a:r>
              <a:rPr lang="en-US" sz="1200" baseline="0" dirty="0" err="1" smtClean="0"/>
              <a:t>stormwater</a:t>
            </a:r>
            <a:r>
              <a:rPr lang="en-US" sz="1200" baseline="0" dirty="0" smtClean="0"/>
              <a:t> and animals, from planting beds, turf or woodlands around the site into the bio-retention system. Weeds should be managed in the surrounding landscape so as to reduce the seed bank that can spread into the bio-retention system. Depending on the location of these systems, management practices will vary.  For systems located in a highly visible area, management of weeds in the surrounding landscape may require more intense maintenance than for ones in a natural landscape within a park. </a:t>
            </a:r>
          </a:p>
          <a:p>
            <a:endParaRPr lang="en-US" sz="1200" baseline="0" dirty="0" smtClean="0"/>
          </a:p>
          <a:p>
            <a:r>
              <a:rPr lang="en-US" sz="1200" baseline="0" dirty="0" smtClean="0"/>
              <a:t>We will be talking about ways to minimize the impacts of lawn and garden management on these bio-retention systems.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aseline="0" dirty="0" smtClean="0"/>
              <a:t>Non-native </a:t>
            </a:r>
            <a:r>
              <a:rPr lang="en-US" sz="1600" baseline="0" dirty="0" smtClean="0"/>
              <a:t>invasive plants are plants that</a:t>
            </a:r>
            <a:r>
              <a:rPr lang="en-US" sz="1600" dirty="0" smtClean="0">
                <a:solidFill>
                  <a:schemeClr val="tx1"/>
                </a:solidFill>
              </a:rPr>
              <a:t> </a:t>
            </a:r>
            <a:r>
              <a:rPr lang="en-US" sz="1600" dirty="0" smtClean="0">
                <a:solidFill>
                  <a:schemeClr val="tx1"/>
                </a:solidFill>
              </a:rPr>
              <a:t>are from foreign</a:t>
            </a:r>
            <a:r>
              <a:rPr lang="en-US" sz="1600" baseline="0" dirty="0" smtClean="0">
                <a:solidFill>
                  <a:schemeClr val="tx1"/>
                </a:solidFill>
              </a:rPr>
              <a:t> locations and which </a:t>
            </a:r>
            <a:r>
              <a:rPr lang="en-US" sz="1600" dirty="0" smtClean="0">
                <a:solidFill>
                  <a:schemeClr val="tx1"/>
                </a:solidFill>
              </a:rPr>
              <a:t>have </a:t>
            </a:r>
            <a:r>
              <a:rPr lang="en-US" sz="1600" dirty="0" smtClean="0">
                <a:solidFill>
                  <a:schemeClr val="tx1"/>
                </a:solidFill>
              </a:rPr>
              <a:t>an adverse impact on </a:t>
            </a:r>
            <a:r>
              <a:rPr lang="en-US" sz="1600" dirty="0" smtClean="0">
                <a:solidFill>
                  <a:schemeClr val="tx1"/>
                </a:solidFill>
              </a:rPr>
              <a:t>the habitats </a:t>
            </a:r>
            <a:r>
              <a:rPr lang="en-US" sz="1600" dirty="0" smtClean="0">
                <a:solidFill>
                  <a:schemeClr val="tx1"/>
                </a:solidFill>
              </a:rPr>
              <a:t>or eco-regions they are introduced to. Ecological impacts include:</a:t>
            </a:r>
          </a:p>
          <a:p>
            <a:endParaRPr lang="en-US" dirty="0" smtClean="0">
              <a:solidFill>
                <a:schemeClr val="tx1"/>
              </a:solidFill>
            </a:endParaRPr>
          </a:p>
          <a:p>
            <a:pPr lvl="1" algn="l">
              <a:buFont typeface="Arial" pitchFamily="34" charset="0"/>
              <a:buChar char="•"/>
            </a:pPr>
            <a:r>
              <a:rPr lang="en-US" dirty="0" smtClean="0">
                <a:solidFill>
                  <a:schemeClr val="tx1"/>
                </a:solidFill>
              </a:rPr>
              <a:t> </a:t>
            </a:r>
            <a:r>
              <a:rPr lang="en-US" sz="2400" dirty="0" smtClean="0">
                <a:solidFill>
                  <a:schemeClr val="tx1"/>
                </a:solidFill>
              </a:rPr>
              <a:t>Disturbing a habitat by dominating and </a:t>
            </a:r>
            <a:r>
              <a:rPr lang="en-US" sz="2400" dirty="0" smtClean="0">
                <a:solidFill>
                  <a:schemeClr val="tx1"/>
                </a:solidFill>
              </a:rPr>
              <a:t>outcompeting </a:t>
            </a:r>
            <a:r>
              <a:rPr lang="en-US" sz="2400" dirty="0" smtClean="0">
                <a:solidFill>
                  <a:schemeClr val="tx1"/>
                </a:solidFill>
              </a:rPr>
              <a:t>native plants for </a:t>
            </a:r>
            <a:r>
              <a:rPr lang="en-US" sz="2400" dirty="0" smtClean="0">
                <a:solidFill>
                  <a:schemeClr val="tx1"/>
                </a:solidFill>
              </a:rPr>
              <a:t>their </a:t>
            </a:r>
            <a:r>
              <a:rPr lang="en-US" sz="2400" dirty="0" smtClean="0">
                <a:solidFill>
                  <a:schemeClr val="tx1"/>
                </a:solidFill>
              </a:rPr>
              <a:t>spot/role in the </a:t>
            </a:r>
            <a:r>
              <a:rPr lang="en-US" sz="2400" dirty="0" smtClean="0">
                <a:solidFill>
                  <a:schemeClr val="tx1"/>
                </a:solidFill>
              </a:rPr>
              <a:t>habitat;</a:t>
            </a:r>
            <a:endParaRPr lang="en-US" sz="2400" dirty="0" smtClean="0">
              <a:solidFill>
                <a:schemeClr val="tx1"/>
              </a:solidFill>
            </a:endParaRPr>
          </a:p>
          <a:p>
            <a:pPr lvl="1" algn="l">
              <a:buFont typeface="Arial" pitchFamily="34" charset="0"/>
              <a:buChar char="•"/>
            </a:pPr>
            <a:r>
              <a:rPr lang="en-US" sz="2400" dirty="0" smtClean="0">
                <a:solidFill>
                  <a:schemeClr val="tx1"/>
                </a:solidFill>
              </a:rPr>
              <a:t> Providing little to no benefit to the animals/plants within habitat or </a:t>
            </a:r>
            <a:r>
              <a:rPr lang="en-US" sz="2400" dirty="0" smtClean="0">
                <a:solidFill>
                  <a:schemeClr val="tx1"/>
                </a:solidFill>
              </a:rPr>
              <a:t>eco-region;</a:t>
            </a:r>
            <a:endParaRPr lang="en-US" sz="2400" dirty="0" smtClean="0">
              <a:solidFill>
                <a:schemeClr val="tx1"/>
              </a:solidFill>
            </a:endParaRPr>
          </a:p>
          <a:p>
            <a:pPr lvl="1" algn="l">
              <a:buFont typeface="Arial" pitchFamily="34" charset="0"/>
              <a:buChar char="•"/>
            </a:pPr>
            <a:r>
              <a:rPr lang="en-US" sz="2400" dirty="0" smtClean="0">
                <a:solidFill>
                  <a:schemeClr val="tx1"/>
                </a:solidFill>
              </a:rPr>
              <a:t> Altering the components of the </a:t>
            </a:r>
            <a:r>
              <a:rPr lang="en-US" sz="2400" dirty="0" smtClean="0">
                <a:solidFill>
                  <a:schemeClr val="tx1"/>
                </a:solidFill>
              </a:rPr>
              <a:t>habitat, </a:t>
            </a:r>
            <a:r>
              <a:rPr lang="en-US" sz="2400" dirty="0" smtClean="0">
                <a:solidFill>
                  <a:schemeClr val="tx1"/>
                </a:solidFill>
              </a:rPr>
              <a:t>including the soils and </a:t>
            </a:r>
            <a:r>
              <a:rPr lang="en-US" sz="2400" dirty="0" smtClean="0">
                <a:solidFill>
                  <a:schemeClr val="tx1"/>
                </a:solidFill>
              </a:rPr>
              <a:t>the presence</a:t>
            </a:r>
            <a:r>
              <a:rPr lang="en-US" sz="2400" baseline="0" dirty="0" smtClean="0">
                <a:solidFill>
                  <a:schemeClr val="tx1"/>
                </a:solidFill>
              </a:rPr>
              <a:t> </a:t>
            </a:r>
            <a:r>
              <a:rPr lang="en-US" sz="2400" dirty="0" smtClean="0">
                <a:solidFill>
                  <a:schemeClr val="tx1"/>
                </a:solidFill>
              </a:rPr>
              <a:t>of native animals/plants </a:t>
            </a:r>
            <a:r>
              <a:rPr lang="en-US" sz="2400" dirty="0" smtClean="0">
                <a:solidFill>
                  <a:schemeClr val="tx1"/>
                </a:solidFill>
              </a:rPr>
              <a:t>within the </a:t>
            </a:r>
            <a:r>
              <a:rPr lang="en-US" sz="2400" dirty="0" smtClean="0">
                <a:solidFill>
                  <a:schemeClr val="tx1"/>
                </a:solidFill>
              </a:rPr>
              <a:t>habitat.</a:t>
            </a:r>
            <a:endParaRPr lang="en-US" sz="240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2400" baseline="0" dirty="0" smtClean="0"/>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2400" baseline="0" dirty="0" smtClean="0"/>
              <a:t>Surrounding landscapes should be monitored for plants that will </a:t>
            </a:r>
            <a:r>
              <a:rPr lang="en-US" sz="2400" baseline="0" dirty="0" smtClean="0"/>
              <a:t>cause </a:t>
            </a:r>
            <a:r>
              <a:rPr lang="en-US" sz="2400" baseline="0" dirty="0" smtClean="0"/>
              <a:t>invasive plants to </a:t>
            </a:r>
            <a:r>
              <a:rPr lang="en-US" sz="2400" baseline="0" dirty="0" smtClean="0"/>
              <a:t>be introduced into the bio-retention </a:t>
            </a:r>
            <a:r>
              <a:rPr lang="en-US" sz="2400" baseline="0" dirty="0" smtClean="0"/>
              <a:t>system, in addition to spreading to other natural systems including streams and rivers and woodlands.</a:t>
            </a:r>
          </a:p>
          <a:p>
            <a:pPr lvl="0" algn="l">
              <a:buFont typeface="Arial" pitchFamily="34" charset="0"/>
              <a:buNone/>
            </a:pPr>
            <a:endParaRPr lang="en-US" sz="2400" dirty="0" smtClean="0">
              <a:solidFill>
                <a:schemeClr val="tx1"/>
              </a:solidFill>
            </a:endParaRP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Weeds are plants that are not in the “right” location, i.e.</a:t>
            </a:r>
            <a:r>
              <a:rPr lang="en-US" sz="1600" baseline="0" dirty="0" smtClean="0"/>
              <a:t> </a:t>
            </a:r>
            <a:r>
              <a:rPr lang="en-US" sz="1600" dirty="0" smtClean="0"/>
              <a:t> </a:t>
            </a:r>
            <a:r>
              <a:rPr lang="en-US" sz="1600" dirty="0" smtClean="0"/>
              <a:t>which </a:t>
            </a:r>
            <a:r>
              <a:rPr lang="en-US" sz="1600" dirty="0" smtClean="0"/>
              <a:t>were </a:t>
            </a:r>
            <a:r>
              <a:rPr lang="en-US" sz="1600" dirty="0" smtClean="0">
                <a:solidFill>
                  <a:schemeClr val="tx1"/>
                </a:solidFill>
              </a:rPr>
              <a:t>not </a:t>
            </a:r>
            <a:r>
              <a:rPr lang="en-US" sz="1600" dirty="0" smtClean="0">
                <a:solidFill>
                  <a:schemeClr val="tx1"/>
                </a:solidFill>
              </a:rPr>
              <a:t>planted by the </a:t>
            </a:r>
            <a:r>
              <a:rPr lang="en-US" sz="1600" dirty="0" smtClean="0">
                <a:solidFill>
                  <a:schemeClr val="tx1"/>
                </a:solidFill>
              </a:rPr>
              <a:t>gardener.  They are generally </a:t>
            </a:r>
            <a:r>
              <a:rPr lang="en-US" sz="1600" dirty="0" smtClean="0">
                <a:solidFill>
                  <a:schemeClr val="tx1"/>
                </a:solidFill>
              </a:rPr>
              <a:t>not valued where </a:t>
            </a:r>
            <a:r>
              <a:rPr lang="en-US" sz="1600" dirty="0" smtClean="0">
                <a:solidFill>
                  <a:schemeClr val="tx1"/>
                </a:solidFill>
              </a:rPr>
              <a:t>they</a:t>
            </a:r>
            <a:r>
              <a:rPr lang="en-US" sz="1600" baseline="0" dirty="0" smtClean="0">
                <a:solidFill>
                  <a:schemeClr val="tx1"/>
                </a:solidFill>
              </a:rPr>
              <a:t> are</a:t>
            </a:r>
            <a:r>
              <a:rPr lang="en-US" sz="1600" dirty="0" smtClean="0">
                <a:solidFill>
                  <a:schemeClr val="tx1"/>
                </a:solidFill>
              </a:rPr>
              <a:t> </a:t>
            </a:r>
            <a:r>
              <a:rPr lang="en-US" sz="1600" dirty="0" smtClean="0">
                <a:solidFill>
                  <a:schemeClr val="tx1"/>
                </a:solidFill>
              </a:rPr>
              <a:t>growing and </a:t>
            </a:r>
            <a:r>
              <a:rPr lang="en-US" sz="1600" dirty="0" smtClean="0">
                <a:solidFill>
                  <a:schemeClr val="tx1"/>
                </a:solidFill>
              </a:rPr>
              <a:t>are </a:t>
            </a:r>
            <a:r>
              <a:rPr lang="en-US" sz="1600" dirty="0" smtClean="0">
                <a:solidFill>
                  <a:schemeClr val="tx1"/>
                </a:solidFill>
              </a:rPr>
              <a:t>usually of vigorous </a:t>
            </a:r>
            <a:r>
              <a:rPr lang="en-US" sz="1600" dirty="0" smtClean="0">
                <a:solidFill>
                  <a:schemeClr val="tx1"/>
                </a:solidFill>
              </a:rPr>
              <a:t>growth.  </a:t>
            </a:r>
            <a:r>
              <a:rPr lang="en-US" sz="1600" i="1" dirty="0" smtClean="0">
                <a:solidFill>
                  <a:schemeClr val="tx1"/>
                </a:solidFill>
              </a:rPr>
              <a:t>Especially</a:t>
            </a:r>
            <a:r>
              <a:rPr lang="en-US" sz="1600" dirty="0" smtClean="0">
                <a:solidFill>
                  <a:schemeClr val="tx1"/>
                </a:solidFill>
              </a:rPr>
              <a:t>  problematic are the </a:t>
            </a:r>
            <a:r>
              <a:rPr lang="en-US" sz="1600" dirty="0" err="1" smtClean="0">
                <a:solidFill>
                  <a:schemeClr val="tx1"/>
                </a:solidFill>
              </a:rPr>
              <a:t>invasives</a:t>
            </a:r>
            <a:r>
              <a:rPr lang="en-US" sz="1600" dirty="0" smtClean="0">
                <a:solidFill>
                  <a:schemeClr val="tx1"/>
                </a:solidFill>
              </a:rPr>
              <a:t> (whether native or exotic)</a:t>
            </a:r>
            <a:r>
              <a:rPr lang="en-US" sz="1600" b="1" dirty="0" smtClean="0">
                <a:solidFill>
                  <a:schemeClr val="tx1"/>
                </a:solidFill>
              </a:rPr>
              <a:t>:</a:t>
            </a:r>
            <a:r>
              <a:rPr lang="en-US" sz="1600" dirty="0" smtClean="0">
                <a:solidFill>
                  <a:schemeClr val="tx1"/>
                </a:solidFill>
              </a:rPr>
              <a:t>  </a:t>
            </a:r>
            <a:r>
              <a:rPr lang="en-US" sz="1600" dirty="0" smtClean="0">
                <a:solidFill>
                  <a:schemeClr val="tx1"/>
                </a:solidFill>
              </a:rPr>
              <a:t>ones </a:t>
            </a:r>
            <a:r>
              <a:rPr lang="en-US" sz="1600" dirty="0" smtClean="0">
                <a:solidFill>
                  <a:schemeClr val="tx1"/>
                </a:solidFill>
              </a:rPr>
              <a:t>that </a:t>
            </a:r>
            <a:r>
              <a:rPr lang="en-US" sz="1600" dirty="0" smtClean="0">
                <a:solidFill>
                  <a:schemeClr val="tx1"/>
                </a:solidFill>
              </a:rPr>
              <a:t>tend </a:t>
            </a:r>
            <a:r>
              <a:rPr lang="en-US" sz="1600" dirty="0" smtClean="0">
                <a:solidFill>
                  <a:schemeClr val="tx1"/>
                </a:solidFill>
              </a:rPr>
              <a:t>to overgrow or choke out more desirable </a:t>
            </a:r>
            <a:r>
              <a:rPr lang="en-US" sz="1600" dirty="0" smtClean="0">
                <a:solidFill>
                  <a:schemeClr val="tx1"/>
                </a:solidFill>
              </a:rPr>
              <a:t>plants.  These </a:t>
            </a:r>
            <a:r>
              <a:rPr lang="en-US" sz="1600" dirty="0" smtClean="0">
                <a:solidFill>
                  <a:schemeClr val="tx1"/>
                </a:solidFill>
              </a:rPr>
              <a:t>should be managed</a:t>
            </a:r>
            <a:r>
              <a:rPr lang="en-US" sz="1600" baseline="0" dirty="0" smtClean="0">
                <a:solidFill>
                  <a:schemeClr val="tx1"/>
                </a:solidFill>
              </a:rPr>
              <a:t> to achieve </a:t>
            </a:r>
            <a:r>
              <a:rPr lang="en-US" sz="1600" baseline="0" dirty="0" smtClean="0">
                <a:solidFill>
                  <a:schemeClr val="tx1"/>
                </a:solidFill>
              </a:rPr>
              <a:t>whatever </a:t>
            </a:r>
            <a:r>
              <a:rPr lang="en-US" sz="1600" baseline="0" dirty="0" smtClean="0">
                <a:solidFill>
                  <a:schemeClr val="tx1"/>
                </a:solidFill>
              </a:rPr>
              <a:t>certain appearance the owner is hoping </a:t>
            </a:r>
            <a:r>
              <a:rPr lang="en-US" sz="1600" baseline="0" dirty="0" smtClean="0">
                <a:solidFill>
                  <a:schemeClr val="tx1"/>
                </a:solidFill>
              </a:rPr>
              <a:t>to attain.  </a:t>
            </a:r>
            <a:r>
              <a:rPr lang="en-US" sz="1600" baseline="0" dirty="0" smtClean="0">
                <a:solidFill>
                  <a:schemeClr val="tx1"/>
                </a:solidFill>
              </a:rPr>
              <a:t>In a gateway or highly visible location, weeds in and outside the system </a:t>
            </a:r>
            <a:r>
              <a:rPr lang="en-US" sz="1600" baseline="0" dirty="0" smtClean="0">
                <a:solidFill>
                  <a:schemeClr val="tx1"/>
                </a:solidFill>
              </a:rPr>
              <a:t>should be removed to </a:t>
            </a:r>
            <a:r>
              <a:rPr lang="en-US" sz="1600" baseline="0" dirty="0" smtClean="0">
                <a:solidFill>
                  <a:schemeClr val="tx1"/>
                </a:solidFill>
              </a:rPr>
              <a:t>reduce the spread of the seeds into the </a:t>
            </a:r>
            <a:r>
              <a:rPr lang="en-US" sz="1600" baseline="0" dirty="0" smtClean="0">
                <a:solidFill>
                  <a:schemeClr val="tx1"/>
                </a:solidFill>
              </a:rPr>
              <a:t>bio-retention system</a:t>
            </a:r>
            <a:r>
              <a:rPr lang="en-US" sz="1600" baseline="0" dirty="0" smtClean="0">
                <a:solidFill>
                  <a:schemeClr val="tx1"/>
                </a:solidFill>
              </a:rPr>
              <a:t>.  </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Keeping the bio-retention</a:t>
            </a:r>
            <a:r>
              <a:rPr lang="en-US" sz="1600" baseline="0" dirty="0" smtClean="0"/>
              <a:t> area full of </a:t>
            </a:r>
            <a:r>
              <a:rPr lang="en-US" sz="1600" baseline="0" dirty="0" smtClean="0"/>
              <a:t>thriving plants </a:t>
            </a:r>
            <a:r>
              <a:rPr lang="en-US" sz="1600" baseline="0" dirty="0" smtClean="0"/>
              <a:t>will reduce the impact of weed and invasive plant seeds entering the garden.  If plants die back in certain areas, replant.  Bare areas give weeds and invasive plants an opportunity to invade the planting bed. When conducting maintenance on a site, assess the health of all plants, divide any plants that are thriving and spreading, and use them to fill in areas where plants have died.  Weed out any unwanted plants and remove any dead plants.   If the system is new, with small plants that are not ready to be divided, add small plants -- called plugs -- to fill in any open areas.  In the fall, collect the seeds of plants and disperse them throughout the garden to ensure the spread of desirable plants.  Prune only dead or damaged stems or branches.  Trees and shrubs should be pruned for proper structure only in the dormant period.  </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696913"/>
            <a:ext cx="3194050" cy="2395537"/>
          </a:xfrm>
        </p:spPr>
      </p:sp>
      <p:sp>
        <p:nvSpPr>
          <p:cNvPr id="3" name="Notes Placeholder 2"/>
          <p:cNvSpPr>
            <a:spLocks noGrp="1"/>
          </p:cNvSpPr>
          <p:nvPr>
            <p:ph type="body" idx="1"/>
          </p:nvPr>
        </p:nvSpPr>
        <p:spPr/>
        <p:txBody>
          <a:bodyPr>
            <a:normAutofit/>
          </a:bodyPr>
          <a:lstStyle/>
          <a:p>
            <a:r>
              <a:rPr lang="en-US" sz="1800" dirty="0" smtClean="0"/>
              <a:t>When </a:t>
            </a:r>
            <a:r>
              <a:rPr lang="en-US" sz="1800" dirty="0" smtClean="0"/>
              <a:t>the bio-retention </a:t>
            </a:r>
            <a:r>
              <a:rPr lang="en-US" sz="1800" dirty="0" smtClean="0"/>
              <a:t>systems are managed by a different person or landscape</a:t>
            </a:r>
            <a:r>
              <a:rPr lang="en-US" sz="1800" baseline="0" dirty="0" smtClean="0"/>
              <a:t> company than the surrounding landscape, it is important to d</a:t>
            </a:r>
            <a:r>
              <a:rPr lang="en-US" sz="1800" dirty="0" smtClean="0"/>
              <a:t>elineate the perimeter</a:t>
            </a:r>
            <a:r>
              <a:rPr lang="en-US" sz="1800" baseline="0" dirty="0" smtClean="0"/>
              <a:t> of </a:t>
            </a:r>
            <a:r>
              <a:rPr lang="en-US" sz="1800" baseline="0" dirty="0" smtClean="0"/>
              <a:t>the functioning </a:t>
            </a:r>
            <a:r>
              <a:rPr lang="en-US" sz="1800" baseline="0" dirty="0" smtClean="0"/>
              <a:t>garden.  This is especially critical in </a:t>
            </a:r>
            <a:r>
              <a:rPr lang="en-US" sz="1800" baseline="0" dirty="0" smtClean="0"/>
              <a:t>systems with a minor depression that contain </a:t>
            </a:r>
            <a:r>
              <a:rPr lang="en-US" sz="1800" baseline="0" dirty="0" smtClean="0"/>
              <a:t>perennial </a:t>
            </a:r>
            <a:r>
              <a:rPr lang="en-US" sz="1800" baseline="0" dirty="0" smtClean="0"/>
              <a:t>grasses </a:t>
            </a:r>
            <a:r>
              <a:rPr lang="en-US" sz="1800" baseline="0" dirty="0" smtClean="0"/>
              <a:t>and with turf as the adjacent land </a:t>
            </a:r>
            <a:r>
              <a:rPr lang="en-US" sz="1800" baseline="0" dirty="0" smtClean="0"/>
              <a:t>cover, </a:t>
            </a:r>
            <a:r>
              <a:rPr lang="en-US" sz="1800" baseline="0" dirty="0" smtClean="0"/>
              <a:t>because it may be hard to differentiate the </a:t>
            </a:r>
            <a:r>
              <a:rPr lang="en-US" sz="1800" baseline="0" dirty="0" smtClean="0"/>
              <a:t>types of grasses</a:t>
            </a:r>
            <a:r>
              <a:rPr lang="en-US" sz="1800" baseline="0" dirty="0" smtClean="0"/>
              <a:t>.  </a:t>
            </a:r>
            <a:r>
              <a:rPr lang="en-US" sz="1800" baseline="0" dirty="0" smtClean="0"/>
              <a:t>Delineating the bio-retention system is important during </a:t>
            </a:r>
            <a:r>
              <a:rPr lang="en-US" sz="1800" baseline="0" dirty="0" smtClean="0"/>
              <a:t>the growing </a:t>
            </a:r>
            <a:r>
              <a:rPr lang="en-US" sz="1800" baseline="0" dirty="0" smtClean="0"/>
              <a:t>season as well as in the fall to avoid mowing issues and to </a:t>
            </a:r>
            <a:r>
              <a:rPr lang="en-US" sz="1800" baseline="0" dirty="0" smtClean="0"/>
              <a:t>ensure that any management activities are not causing a barrier to the water flow into the </a:t>
            </a:r>
            <a:r>
              <a:rPr lang="en-US" sz="1800" baseline="0" dirty="0" smtClean="0"/>
              <a:t>garden.</a:t>
            </a:r>
            <a:endParaRPr lang="en-US" sz="18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When </a:t>
            </a:r>
            <a:r>
              <a:rPr lang="en-US" sz="1600" dirty="0" smtClean="0"/>
              <a:t>mowing, </a:t>
            </a:r>
            <a:r>
              <a:rPr lang="en-US" sz="1600" dirty="0" smtClean="0"/>
              <a:t>ensure that all the clippings are </a:t>
            </a:r>
            <a:r>
              <a:rPr lang="en-US" sz="1600" dirty="0" smtClean="0"/>
              <a:t>left on the </a:t>
            </a:r>
            <a:r>
              <a:rPr lang="en-US" sz="1600" dirty="0" smtClean="0"/>
              <a:t>lawn and not </a:t>
            </a:r>
            <a:r>
              <a:rPr lang="en-US" sz="1600" dirty="0" smtClean="0"/>
              <a:t>sprayed into </a:t>
            </a:r>
            <a:r>
              <a:rPr lang="en-US" sz="1600" dirty="0" smtClean="0"/>
              <a:t>the garden. </a:t>
            </a:r>
          </a:p>
          <a:p>
            <a:r>
              <a:rPr lang="en-US" sz="1600" dirty="0" smtClean="0"/>
              <a:t>When cleaning </a:t>
            </a:r>
            <a:r>
              <a:rPr lang="en-US" sz="1600" dirty="0" smtClean="0"/>
              <a:t>walkways,</a:t>
            </a:r>
            <a:r>
              <a:rPr lang="en-US" sz="1600" baseline="0" dirty="0" smtClean="0"/>
              <a:t> </a:t>
            </a:r>
            <a:r>
              <a:rPr lang="en-US" sz="1600" baseline="0" dirty="0" smtClean="0"/>
              <a:t>always collect </a:t>
            </a:r>
            <a:r>
              <a:rPr lang="en-US" sz="1600" baseline="0" dirty="0" smtClean="0"/>
              <a:t>clippings </a:t>
            </a:r>
            <a:r>
              <a:rPr lang="en-US" sz="1600" baseline="0" dirty="0" smtClean="0"/>
              <a:t>and either place </a:t>
            </a:r>
            <a:r>
              <a:rPr lang="en-US" sz="1600" baseline="0" dirty="0" smtClean="0"/>
              <a:t>them back onto </a:t>
            </a:r>
            <a:r>
              <a:rPr lang="en-US" sz="1600" baseline="0" dirty="0" smtClean="0"/>
              <a:t>the lawn or into the garbage.  These grass clippings will add nutrients to the </a:t>
            </a:r>
            <a:r>
              <a:rPr lang="en-US" sz="1600" baseline="0" dirty="0" smtClean="0"/>
              <a:t>system as they decompose.</a:t>
            </a:r>
            <a:endParaRPr lang="en-US" sz="16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90D2341A-8BA4-234E-90D5-92E06D6FE1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48A34B3-075C-40E6-ACE6-BF3C46682F1F}" type="datetimeFigureOut">
              <a:rPr lang="en-US" smtClean="0"/>
              <a:pPr/>
              <a:t>8/13/2014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903EB-8F2D-40F2-9AF1-FEC43802BC3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HS_logo.png"/>
          <p:cNvPicPr>
            <a:picLocks noChangeAspect="1"/>
          </p:cNvPicPr>
          <p:nvPr userDrawn="1"/>
        </p:nvPicPr>
        <p:blipFill>
          <a:blip r:embed="rId3"/>
          <a:srcRect l="33212" t="27639" r="33434" b="28001"/>
          <a:stretch>
            <a:fillRect/>
          </a:stretch>
        </p:blipFill>
        <p:spPr>
          <a:xfrm>
            <a:off x="3566254" y="757169"/>
            <a:ext cx="2034446" cy="350156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userDrawn="1"/>
        </p:nvPicPr>
        <p:blipFill>
          <a:blip r:embed="rId4"/>
          <a:srcRect l="33212" t="27639" r="33434" b="36634"/>
          <a:stretch>
            <a:fillRect/>
          </a:stretch>
        </p:blipFill>
        <p:spPr>
          <a:xfrm>
            <a:off x="8286354" y="5756856"/>
            <a:ext cx="678232" cy="940158"/>
          </a:xfrm>
          <a:prstGeom prst="rect">
            <a:avLst/>
          </a:prstGeom>
        </p:spPr>
      </p:pic>
      <p:sp>
        <p:nvSpPr>
          <p:cNvPr id="11" name="Rectangle 10"/>
          <p:cNvSpPr/>
          <p:nvPr userDrawn="1"/>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hyperlink" Target="http://www.google.com/url?sa=i&amp;rct=j&amp;q=&amp;esrc=s&amp;frm=1&amp;source=images&amp;cd=&amp;cad=rja&amp;docid=HU_yP1x9imc4aM&amp;tbnid=tbT5y_rce-TMRM:&amp;ved=0CAUQjRw&amp;url=http://www.madgardeners.com/photos.html&amp;ei=MUG_UeqEAtW04APZqYHYDg&amp;bvm=bv.47883778,d.dmg&amp;psig=AFQjCNGaM6JFht72c3xfvaC2eZ2fa_XF1Q&amp;ust=137157432432843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hyperlink" Target="http://www.google.com/url?sa=i&amp;rct=j&amp;q=&amp;esrc=s&amp;frm=1&amp;source=images&amp;cd=&amp;cad=rja&amp;docid=CzWxllhmjGNvpM&amp;tbnid=mup4gjhFxNUf-M:&amp;ved=0CAUQjRw&amp;url=http://www.ecocontrol.co.uk/gallery.asp&amp;ei=e06_UfzyEq_I4APcroD4Dw&amp;psig=AFQjCNF_QRqRlgA0Bw9uw_49XTQ0xcIx3g&amp;ust=1371576790867869" TargetMode="External"/><Relationship Id="rId4" Type="http://schemas.openxmlformats.org/officeDocument/2006/relationships/image" Target="../media/image11.jpeg"/><Relationship Id="rId9"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docid=zjgY3lwI8wt45M&amp;tbnid=iouzoqDjtfUtPM:&amp;ved=0CAUQjRw&amp;url=http://roerichproject.artefati.ca/&amp;ei=hG3AUe-FGpey4AOYkoHQDw&amp;psig=AFQjCNEz51PkJAy80X6Hwxi7ynnR76LG9Q&amp;ust=1371651807803165"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eaLnBrk="0" hangingPunct="0">
              <a:spcBef>
                <a:spcPts val="0"/>
              </a:spcBef>
              <a:buClr>
                <a:schemeClr val="tx1"/>
              </a:buClr>
            </a:pPr>
            <a:r>
              <a:rPr lang="en-US" sz="2800" b="0" dirty="0" smtClean="0">
                <a:solidFill>
                  <a:schemeClr val="tx1">
                    <a:lumMod val="85000"/>
                    <a:lumOff val="15000"/>
                  </a:schemeClr>
                </a:solidFill>
                <a:latin typeface="Calibri" pitchFamily="34" charset="0"/>
                <a:cs typeface="Calibri" pitchFamily="34" charset="0"/>
              </a:rPr>
              <a:t>The Pennsylvania Horticultural Society motivates people to improve the quality of life and create a sense of community through horticulture.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Working outside the system</a:t>
            </a:r>
            <a:endParaRPr lang="en-US" dirty="0"/>
          </a:p>
        </p:txBody>
      </p:sp>
      <p:sp>
        <p:nvSpPr>
          <p:cNvPr id="6" name="TextBox 5"/>
          <p:cNvSpPr txBox="1"/>
          <p:nvPr/>
        </p:nvSpPr>
        <p:spPr>
          <a:xfrm>
            <a:off x="696683" y="827315"/>
            <a:ext cx="4844142" cy="584775"/>
          </a:xfrm>
          <a:prstGeom prst="rect">
            <a:avLst/>
          </a:prstGeom>
          <a:noFill/>
        </p:spPr>
        <p:txBody>
          <a:bodyPr wrap="square" rtlCol="0">
            <a:spAutoFit/>
          </a:bodyPr>
          <a:lstStyle/>
          <a:p>
            <a:r>
              <a:rPr lang="en-US" sz="3200" b="1" dirty="0" smtClean="0"/>
              <a:t>Turf management </a:t>
            </a:r>
          </a:p>
        </p:txBody>
      </p:sp>
      <p:pic>
        <p:nvPicPr>
          <p:cNvPr id="1026" name="Picture 2" descr="https://encrypted-tbn3.gstatic.com/images?q=tbn:ANd9GcQDD-o1gs2az8jGWq7vu-iDEG4LYU2FH_WNOPAgnpEp3eXogWH00Q"/>
          <p:cNvPicPr>
            <a:picLocks noChangeAspect="1" noChangeArrowheads="1"/>
          </p:cNvPicPr>
          <p:nvPr/>
        </p:nvPicPr>
        <p:blipFill>
          <a:blip r:embed="rId3"/>
          <a:srcRect/>
          <a:stretch>
            <a:fillRect/>
          </a:stretch>
        </p:blipFill>
        <p:spPr bwMode="auto">
          <a:xfrm>
            <a:off x="1970315" y="1537448"/>
            <a:ext cx="5083628" cy="5124610"/>
          </a:xfrm>
          <a:prstGeom prst="roundRect">
            <a:avLst/>
          </a:prstGeom>
          <a:noFill/>
        </p:spPr>
      </p:pic>
      <p:sp>
        <p:nvSpPr>
          <p:cNvPr id="8" name="TextBox 7"/>
          <p:cNvSpPr txBox="1"/>
          <p:nvPr/>
        </p:nvSpPr>
        <p:spPr>
          <a:xfrm>
            <a:off x="2079171" y="2002971"/>
            <a:ext cx="4909455" cy="492443"/>
          </a:xfrm>
          <a:prstGeom prst="rect">
            <a:avLst/>
          </a:prstGeom>
          <a:noFill/>
        </p:spPr>
        <p:txBody>
          <a:bodyPr wrap="square" rtlCol="0">
            <a:spAutoFit/>
          </a:bodyPr>
          <a:lstStyle/>
          <a:p>
            <a:r>
              <a:rPr lang="en-US" sz="2600" dirty="0" smtClean="0">
                <a:solidFill>
                  <a:schemeClr val="bg1"/>
                </a:solidFill>
                <a:effectLst>
                  <a:outerShdw blurRad="38100" dist="38100" dir="2700000" algn="tl">
                    <a:srgbClr val="000000">
                      <a:alpha val="43137"/>
                    </a:srgbClr>
                  </a:outerShdw>
                </a:effectLst>
              </a:rPr>
              <a:t>Fertilizer and Herbicide Application</a:t>
            </a:r>
            <a:endParaRPr lang="en-US" sz="2600" dirty="0">
              <a:solidFill>
                <a:schemeClr val="bg1"/>
              </a:solidFill>
              <a:effectLst>
                <a:outerShdw blurRad="38100" dist="38100" dir="2700000" algn="tl">
                  <a:srgbClr val="000000">
                    <a:alpha val="43137"/>
                  </a:srgbClr>
                </a:outerShdw>
              </a:effectLst>
            </a:endParaRPr>
          </a:p>
        </p:txBody>
      </p:sp>
      <p:cxnSp>
        <p:nvCxnSpPr>
          <p:cNvPr id="9" name="Straight Connector 8"/>
          <p:cNvCxnSpPr/>
          <p:nvPr/>
        </p:nvCxnSpPr>
        <p:spPr>
          <a:xfrm>
            <a:off x="769261" y="816429"/>
            <a:ext cx="5522003"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93914"/>
            <a:ext cx="8186057" cy="1480457"/>
          </a:xfrm>
        </p:spPr>
        <p:txBody>
          <a:bodyPr/>
          <a:lstStyle/>
          <a:p>
            <a:pPr algn="l"/>
            <a:r>
              <a:rPr lang="en-US" sz="3200" b="1" dirty="0" smtClean="0">
                <a:solidFill>
                  <a:schemeClr val="tx2"/>
                </a:solidFill>
                <a:latin typeface="Arial" pitchFamily="34" charset="0"/>
                <a:cs typeface="Arial" pitchFamily="34" charset="0"/>
              </a:rPr>
              <a:t>Tidying up around the system</a:t>
            </a:r>
            <a:br>
              <a:rPr lang="en-US" sz="3200" b="1" dirty="0" smtClean="0">
                <a:solidFill>
                  <a:schemeClr val="tx2"/>
                </a:solidFill>
                <a:latin typeface="Arial" pitchFamily="34" charset="0"/>
                <a:cs typeface="Arial" pitchFamily="34" charset="0"/>
              </a:rPr>
            </a:br>
            <a:endParaRPr lang="en-US" sz="3200" b="1" dirty="0">
              <a:latin typeface="Arial" pitchFamily="34" charset="0"/>
              <a:cs typeface="Arial" pitchFamily="34" charset="0"/>
            </a:endParaRPr>
          </a:p>
        </p:txBody>
      </p:sp>
      <p:pic>
        <p:nvPicPr>
          <p:cNvPr id="65538" name="Picture 2"/>
          <p:cNvPicPr>
            <a:picLocks noChangeAspect="1" noChangeArrowheads="1"/>
          </p:cNvPicPr>
          <p:nvPr/>
        </p:nvPicPr>
        <p:blipFill>
          <a:blip r:embed="rId3"/>
          <a:srcRect t="51175" r="47911"/>
          <a:stretch>
            <a:fillRect/>
          </a:stretch>
        </p:blipFill>
        <p:spPr bwMode="auto">
          <a:xfrm>
            <a:off x="1393371" y="1531441"/>
            <a:ext cx="6379029" cy="4484504"/>
          </a:xfrm>
          <a:prstGeom prst="roundRect">
            <a:avLst/>
          </a:prstGeom>
          <a:noFill/>
          <a:ln w="9525">
            <a:noFill/>
            <a:miter lim="800000"/>
            <a:headEnd/>
            <a:tailEnd/>
          </a:ln>
        </p:spPr>
      </p:pic>
      <p:cxnSp>
        <p:nvCxnSpPr>
          <p:cNvPr id="6" name="Straight Connector 5"/>
          <p:cNvCxnSpPr/>
          <p:nvPr/>
        </p:nvCxnSpPr>
        <p:spPr>
          <a:xfrm>
            <a:off x="856344" y="914394"/>
            <a:ext cx="5642427"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60400" y="241299"/>
            <a:ext cx="8483600" cy="596901"/>
          </a:xfrm>
        </p:spPr>
        <p:txBody>
          <a:bodyPr/>
          <a:lstStyle/>
          <a:p>
            <a:r>
              <a:rPr lang="en-US" dirty="0" smtClean="0"/>
              <a:t>Maintenance for cosmetic vs. functionality</a:t>
            </a:r>
            <a:endParaRPr lang="en-US" dirty="0"/>
          </a:p>
        </p:txBody>
      </p:sp>
      <p:pic>
        <p:nvPicPr>
          <p:cNvPr id="7170" name="Picture 2" descr="https://encrypted-tbn1.gstatic.com/images?q=tbn:ANd9GcQQa3p11q_rL2p4wds9Jq2Ii3KnRKtcWYYjbKHKcthP1yq1t2vY0Q"/>
          <p:cNvPicPr>
            <a:picLocks noChangeAspect="1" noChangeArrowheads="1"/>
          </p:cNvPicPr>
          <p:nvPr/>
        </p:nvPicPr>
        <p:blipFill>
          <a:blip r:embed="rId3"/>
          <a:srcRect/>
          <a:stretch>
            <a:fillRect/>
          </a:stretch>
        </p:blipFill>
        <p:spPr bwMode="auto">
          <a:xfrm>
            <a:off x="6595082" y="1903412"/>
            <a:ext cx="2343150" cy="1952625"/>
          </a:xfrm>
          <a:prstGeom prst="roundRect">
            <a:avLst/>
          </a:prstGeom>
          <a:noFill/>
        </p:spPr>
      </p:pic>
      <p:pic>
        <p:nvPicPr>
          <p:cNvPr id="7172" name="Picture 4" descr="http://www.ecoturfco.com/TreePruningLimbUp.jpg"/>
          <p:cNvPicPr>
            <a:picLocks noChangeAspect="1" noChangeArrowheads="1"/>
          </p:cNvPicPr>
          <p:nvPr/>
        </p:nvPicPr>
        <p:blipFill>
          <a:blip r:embed="rId4"/>
          <a:srcRect/>
          <a:stretch>
            <a:fillRect/>
          </a:stretch>
        </p:blipFill>
        <p:spPr bwMode="auto">
          <a:xfrm>
            <a:off x="4039051" y="1903412"/>
            <a:ext cx="2343150" cy="3105150"/>
          </a:xfrm>
          <a:prstGeom prst="roundRect">
            <a:avLst/>
          </a:prstGeom>
          <a:noFill/>
        </p:spPr>
      </p:pic>
      <p:pic>
        <p:nvPicPr>
          <p:cNvPr id="7174" name="Picture 6" descr="https://encrypted-tbn1.gstatic.com/images?q=tbn:ANd9GcTU3Kv6RuZeC6D9i_mAwBitjnPl_PA1NGyRVp_SoRS7lKKWpAj2"/>
          <p:cNvPicPr>
            <a:picLocks noChangeAspect="1" noChangeArrowheads="1"/>
          </p:cNvPicPr>
          <p:nvPr/>
        </p:nvPicPr>
        <p:blipFill>
          <a:blip r:embed="rId5"/>
          <a:srcRect/>
          <a:stretch>
            <a:fillRect/>
          </a:stretch>
        </p:blipFill>
        <p:spPr bwMode="auto">
          <a:xfrm>
            <a:off x="595085" y="1903412"/>
            <a:ext cx="3238197" cy="2428648"/>
          </a:xfrm>
          <a:prstGeom prst="roundRect">
            <a:avLst/>
          </a:prstGeom>
          <a:noFill/>
        </p:spPr>
      </p:pic>
      <p:sp>
        <p:nvSpPr>
          <p:cNvPr id="6" name="TextBox 5"/>
          <p:cNvSpPr txBox="1"/>
          <p:nvPr/>
        </p:nvSpPr>
        <p:spPr>
          <a:xfrm>
            <a:off x="595085" y="4615543"/>
            <a:ext cx="3238197" cy="646331"/>
          </a:xfrm>
          <a:prstGeom prst="rect">
            <a:avLst/>
          </a:prstGeom>
          <a:noFill/>
        </p:spPr>
        <p:txBody>
          <a:bodyPr wrap="square" rtlCol="0">
            <a:spAutoFit/>
          </a:bodyPr>
          <a:lstStyle/>
          <a:p>
            <a:r>
              <a:rPr lang="en-US" dirty="0" smtClean="0"/>
              <a:t>Naturalized garden setting:</a:t>
            </a:r>
          </a:p>
          <a:p>
            <a:r>
              <a:rPr lang="en-US" dirty="0" smtClean="0"/>
              <a:t>Tall, disorganized and evolving</a:t>
            </a:r>
            <a:endParaRPr lang="en-US" dirty="0"/>
          </a:p>
        </p:txBody>
      </p:sp>
      <p:sp>
        <p:nvSpPr>
          <p:cNvPr id="7" name="TextBox 6"/>
          <p:cNvSpPr txBox="1"/>
          <p:nvPr/>
        </p:nvSpPr>
        <p:spPr>
          <a:xfrm>
            <a:off x="6595082" y="4137863"/>
            <a:ext cx="2548918" cy="923330"/>
          </a:xfrm>
          <a:prstGeom prst="rect">
            <a:avLst/>
          </a:prstGeom>
          <a:noFill/>
        </p:spPr>
        <p:txBody>
          <a:bodyPr wrap="square" rtlCol="0">
            <a:spAutoFit/>
          </a:bodyPr>
          <a:lstStyle/>
          <a:p>
            <a:r>
              <a:rPr lang="en-US" dirty="0" smtClean="0"/>
              <a:t>Maintain the balance between tidying up and disturbing functionality </a:t>
            </a:r>
            <a:endParaRPr lang="en-US" dirty="0"/>
          </a:p>
        </p:txBody>
      </p:sp>
      <p:sp>
        <p:nvSpPr>
          <p:cNvPr id="8" name="TextBox 7"/>
          <p:cNvSpPr txBox="1"/>
          <p:nvPr/>
        </p:nvSpPr>
        <p:spPr>
          <a:xfrm>
            <a:off x="3922273" y="5008562"/>
            <a:ext cx="2925535" cy="1477328"/>
          </a:xfrm>
          <a:prstGeom prst="rect">
            <a:avLst/>
          </a:prstGeom>
          <a:noFill/>
        </p:spPr>
        <p:txBody>
          <a:bodyPr wrap="square" rtlCol="0">
            <a:spAutoFit/>
          </a:bodyPr>
          <a:lstStyle/>
          <a:p>
            <a:r>
              <a:rPr lang="en-US" dirty="0" smtClean="0"/>
              <a:t>Within the garden, allow plants to grow in a natural form. Only change their  form if causing issues  outside the system.</a:t>
            </a:r>
            <a:endParaRPr lang="en-US" dirty="0"/>
          </a:p>
        </p:txBody>
      </p:sp>
      <p:cxnSp>
        <p:nvCxnSpPr>
          <p:cNvPr id="9" name="Straight Connector 8"/>
          <p:cNvCxnSpPr/>
          <p:nvPr/>
        </p:nvCxnSpPr>
        <p:spPr>
          <a:xfrm>
            <a:off x="769261" y="858385"/>
            <a:ext cx="7982856"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At the end of a work session</a:t>
            </a:r>
            <a:endParaRPr lang="en-US" dirty="0"/>
          </a:p>
        </p:txBody>
      </p:sp>
      <p:sp>
        <p:nvSpPr>
          <p:cNvPr id="3" name="TextBox 2"/>
          <p:cNvSpPr txBox="1"/>
          <p:nvPr/>
        </p:nvSpPr>
        <p:spPr>
          <a:xfrm>
            <a:off x="1758778" y="1071671"/>
            <a:ext cx="6749143" cy="1938992"/>
          </a:xfrm>
          <a:prstGeom prst="rect">
            <a:avLst/>
          </a:prstGeom>
          <a:noFill/>
        </p:spPr>
        <p:txBody>
          <a:bodyPr wrap="square" rtlCol="0">
            <a:spAutoFit/>
          </a:bodyPr>
          <a:lstStyle/>
          <a:p>
            <a:pPr marL="228600" indent="-228600">
              <a:buFont typeface="Arial" pitchFamily="34" charset="0"/>
              <a:buChar char="•"/>
            </a:pPr>
            <a:r>
              <a:rPr lang="en-US" sz="2400" dirty="0" smtClean="0"/>
              <a:t>Ensure entrance is clear of debris, sediment or other material</a:t>
            </a:r>
          </a:p>
          <a:p>
            <a:pPr marL="228600" indent="-228600">
              <a:buFont typeface="Arial" pitchFamily="34" charset="0"/>
              <a:buChar char="•"/>
            </a:pPr>
            <a:r>
              <a:rPr lang="en-US" sz="2400" dirty="0" smtClean="0"/>
              <a:t>Ensure no material/soil/plant debris is blocking the flow through the garden</a:t>
            </a:r>
          </a:p>
          <a:p>
            <a:pPr marL="228600" indent="-228600">
              <a:buFont typeface="Arial" pitchFamily="34" charset="0"/>
              <a:buChar char="•"/>
            </a:pPr>
            <a:r>
              <a:rPr lang="en-US" sz="2400" dirty="0" smtClean="0"/>
              <a:t>All soil within the garden is level</a:t>
            </a:r>
          </a:p>
        </p:txBody>
      </p:sp>
      <p:sp>
        <p:nvSpPr>
          <p:cNvPr id="5122" name="AutoShape 2" descr="data:image/jpeg;base64,/9j/4AAQSkZJRgABAQAAAQABAAD/2wCEAAkGBhQSERUUExQWFRUWGBwaGBcYFxYYGhocGRgcFx8dGx4YHCYhHBojGRwXHy8gIycpLCwsGh4xNTAqNSYrLCkBCQoKDgwOGg8PGiwfHyQsLCwpLCksLCwsLCwpLCksKSwpKSwsLCksKSkpKSksLCwpLCkpLCwsKSkpLCksLCkpLP/AABEIAMIBAwMBIgACEQEDEQH/xAAcAAABBQEBAQAAAAAAAAAAAAAEAAIDBQYHAQj/xABHEAABAgQEBAQEBAMFBgUFAQABAhEAAyExBBJBUQUiYXEGE4GRMqGx8EJSwdEHFOEjYnKS8RUWM4KT0iRTorLCQ0Rjc+M0/8QAGQEAAwEBAQAAAAAAAAAAAAAAAAECAwQF/8QAJREAAgICAgICAgMBAAAAAAAAAAECESExAxJBURNxImEUMvCR/9oADAMBAAIRAxEAPwDOcO4qien+zU5F0KYLH6KHX6xCuQlWMleYKE8wLiyTQ6iyfeM8jgU6SSUqBJpRx1iw4dxSZMmS5c5swWnKvo7MffT/AFTGFzkeXNVLQoqA1ck2tuWLisDYiQqLHxFKEuclQDJmJLtqQov6s0DIk5wCli+jgH2JEADOErLkRYKxBgPCSVImjMkjvSLWfw9RLhNO6T+sJgCeeYX82oamJf5JQukw1eFP5Ve0FgNHGJgtMWOylD9YlT4ini06b/1F/vAa8Er8qvaGDBr/ACq9jFAW0vxRiRbETv8Aqr/eJ0+LsUP/ALib/nVFPLwyvyn2MP8AIV+U+xhAXP8Avliv/PX6sfqI9/3zxX/mv3RLP1TFOJB/KT6GPRhFflV7GCxlufGGI1Uk95Ur/sjz/e6d/wDj/wClK/7YqDg1/lMNVhF7H5QWBfy/E82byTCMhuyEi1aUoYnCk3C7aENGaVjUYfL5tCt2to2j1udRBmH4nKW2WYOxcH5OPnDTJKHxXxFU2b5YJyIZxuoh3O7BgPWI/wDYxSh1IAFjuNK+rDvEuEkZ8WvdKlqBoQ4JA1Yh21jU8dk5wVBNR5gLKchJSBmI6ZaqANViqczQAN/hz4jXIneSpRKQHS5PwOAUn/CSFCu4sI6urHgm7RwLhk9sRJPUj/MCP1jqWDxpIFdBDsDZYBYSSUrIKql+YP8AXU0eJsWqbl5FS1KqwJVLHrRdIzU3HiUjMpQSKByaOaCK6b4tQRyzUK7LSfoYlUtDbvZ5xjCcYmBlyOHz0O4SqWVp1YgLWGLE1fWKzBK4lIVmHCkJUxAVJWZYDhiyRNUH7gwUPFJ/P849X4iXMZCZigVKFUqIUwOcsRUOlKg8OxFdMlY6YgImcOxEwdcXMlBqMFJk5ErZhVTnrAvjqVj5af5xRVKSoJSuXLmq/s1fCHAIBSTlDjU1jSTMSqSkTDNnvmDBc5ShfUHpoYznjfiyp+FKAXTnl5jmtzgimvNlh2I5/Jw65qySFTJiuZRUXZ7qUT+sW8vgMwyRNKUqQczKlkqBy0LApGYhi4SSekX3h3h8yVLlhMjzUYjzvMWxICZZMspINFJLNkLEu4sYnxmDwhThkHzMMQvPLCln4kOkIDpJUM2U5iXdbG0IZzviOG8tTijGLn+YdIO9feKzi08KzZQAmuUC2UEt8mgZPFRlAewGh2gAt/PhRR/7VEKCwN5OkpVb794psfgGLtUfpG88R+Gl4ZXMMyCeVYseh2V010jPzkQhmb8RYyqDcBIL70r60+cUS+KEHlPvFhx9WXkUWAfK+o6b7Rniobj3gQFvL8TLAYu3Q/pD5Xiop/N8v3ikKYYUwwL2Z4xm/hSn/mc/QiPB4wnbI/yq/wC+KJoTQqQWXw8YTtpf+VX/AHx6fFs78sv/ACq/74oGj2Dqgtmll+J1Hb/pf/2g1fG5qg0iXmVVRKmbIBsF/E+j+8ZrhQzTkJVmIUpiEkA1tU9Wfo8aDiWJTIlZEqCJwKFBOQkqSrMDzfhZkqY3eH1Dt7sAHjWdsj/If++Jpfi9ZuU/9M/uYzy5ZUokC5dhaLHg3DgqYPNTyjTc+mkLqgtmhwX85OSVygnK2ZDlKM4GiQVAk0OztSL9HBMUmWlazMlkgOFZSl+ikUI1v7RmpfFVBboolNAigTlFmNknoado13B/FBWgpSoBRZ38zMCDqZS0rIZ9TuyiYfUXYyXGfC8+YrOV5zYCtB0ijm8KnS9CO0dbWiaWUJUlYP4hOUkHsDJU+tzEkzBoI5sOsndC0H/3KSPlDoDnPhHFHz1JWrKZiFS8ytM4Zye7V6xqfE2L/sBn5JgWoZWdMwKBdQeiSFEMoV5TXnAjV4bwjwlcvPO85ChUoWsIVTbyfiHYnq0QysJwbNy4WZMDUK5s4ilqKmG+h6xnKaWx0cow+NCJstRslaSewNbRu5PjTCpZyU9fMQfkQn6xpPL4UkOnhsgnZSAfqD1hI43hZb+Rw7Cy1uA4lS3qeiQT6RD5oldGUPFPEGDx0pElONTJIXmPmIHMySAHRMLVL+gikx/hXKCU4vAlA/EqctB9R5LCvUx0FPjKbl5ESpfVKE/oWgdfiaeSSSlQrQoSRvtT0iHzpCo5V/uaFAkYrAKOrTib9pcHcU8Ph5acPisOES0Mk5poUoliskS5RupvsxsJ/HpxXzBmdiEpGl6C14ZKx8wpZK1F+p2I/p6xP8j9EmTleEFTskvz8xND/Z4mY6id1oSnKGDElneLlH8NuIypa8Ok4dMpRfmnBGaoZRSHYuBvYQeJzn03P3/pCXNJBJzE9HPSuvvC/kP0GC24N4eWmQZGInYQSy5zS8Qy0EkFSQ0rmlqIJyuCHUxryv414aROly0JxeHSZaSBNWCtSQUpQoJqlgoJD3N2NYpc9Kk5gbvqL9LR4lamNb+v3TeJ/kSCwVf8NpTLBx8ouGH9gss4I0mVNdrgHpGdnfw/yglM/MQzPKYb1BUQexo28aszVAVFNqF9dC+t/XrHqVnLd63rT9oXzyCzFT/BS1qKlzFKUbnIK9ua3TSPY23l/wB4Du37QoPnkFnVcX4gwak5ZkyWpKnDKDgt0Iiuw/FeGghkyRsfJb55bxzYzA5Bc5havvSFMIDBg5YUuwrVzbT1g+aQWdNm+JOHg1yObf2RL+uWHSsZgJwIEuUoagyR9Mrxyz+aTYFO5cpSRW92voCPSHysYkVST3AV9Q/6GsP5ZDTOiYv+G/CsQP8A/LJDayXlN38opB7F4ynFf4ASVVw2JWivwzUpmBtgU5SO5zQPK4xMlsQopPU5id63aLnAeOZ0pwQJiTUOa12Oo6Ra5/Y7RzLjv8KcZhXK5JmIH/1JLzE3aoAzDq6QOsZlPCnDguNxUR9IcP8A4iSVD+1Blqf4RzfQwdxLwxg8cgTFykqKwCJiXQvf4ksT2U46RtGaehHzD/sgwv8AZJjtPEP4PFKiZc90aAy3WB1ZQBrqAO0DyP4ZoN5qvRKR9Xiu6Q1GzkH+yukTDh5N3NGqSaDTtHZpX8NZAuZqv+YD6JETDwHhAQCipsDMmElv+aF8iH0ZxqXw2JJ0vIg+3vHcZXhjBovIlHqUBX1cxzD+KfEZSsUmRISlKJCebKkJda2URQVyoyf5jDjK2KSox8i7DWnvFr5DMUkggMFC7DQ7joYD4bLqVbW7/wCkWDffrGpmXPB/ExQrKujmpulVGr1ZqhjapFDssJjkzBS7Oz/MH8Q66agPHNCmCsFxJco0dSXtVw2obXtWHYHRpspKxlUHB+3Gx6isU2M4eqX+ZSA7KS5KNeZAcKT/AHkJzWoQ5iThXiBE0B69dR/iA+o9RrFwlqF6XBuCO4uImUVJZKTopZIVlSoELSoOMh5SNwQp61qO/SPcViVNlAKdu9RX56w/H4EpUVyCEqNVD8Cu4/Cr++A9nCgGgLzio5cpzgvkse4Y8ybcwOtWNBx8nE45N4SUgNUiakkkiuhIN+nv7xKiety5cmhr2/b7rBC8IvV0tWr7XY1FPt4HmBKSzubtX9Ca21jFocoEisWCTmdq0Bdz0d29ohlY8JYEEGo5gDa4oDyv1hmIwoP4WO/z9KiEsKqAkb9yB9REOkYSi0LFTVgOAyR0ymrs+xDkxFKxo1Id9FP10N4lkzi7Gg27afr6RCrC1zIS5JBIJoN22Da7wLJKLHM4oHI6xDqA99ADfZywBHWB5D0zjKT+amju7gxMUKdiApP5kt/rT9IKKSs9lYgG7g+oFz7nr/WPPNH1Y1LP/rtEs3AyzbaxoQbUfRmrT9YiQsE/EKaAvpSz0+cJ4L60QHFL/CUN1JB9gIUWCUhqkewj2J7CwDTgA5a4djQbUCqfWIgCWY9xynXqQdjrpaLGelDkEn5OPcP84HmyZZqLjsQehCRXs8aoPi9DJmEejBIJcMlIrZ3Y1NKjbSPGZg7lL1JBFd9Boa9K6REiUbEywP8AB9SQwfq3SJ8PLIWyUlv7oZPqDTo9DDbE4NAa5iwWJSAQSBmqdgAsmu5AFoaieSeYZgSLLlluV7AVPQgn9LES0Ks6RX4VZQavXS7/AKWjz/Z6Cygqn4ipydrmg1LwrRPUi88EOAGBYEBCszM9jT5bUeLrgHiVeHWFB1JYugnKGs7PpQv1G8VUvBoJJKsz3BJLdHOz0/pE38r+MBQZgLpCgp3H9DvAn6KjBs61wLjqMVLzJLKHxJ1H9OsF4jApVWyt/wB945Rw3HrlzPMlUWmyXUzN8LA1o2hb0jonBPE6J4AU6JjVSWApchzUPHRHkUsM0cWjxchaSdfu4iCfLsSA4cuQCz3YtT3i0ncSkqV5ZmJzGwCg+2h+UVuI4hKQ6SXy0cnN7kl37w8DTMt4q46cNLdLgkKIWbBvyv8Ai+VRHEsTiVTFqWsupaipR3Ki5+ekdK/iv4kTMlokIDurOokCgTQAEVqomo/Kd45vg5eZfQV/aNoaMZ7LLDScqQNf3iUw0GHiNCRCFHrQmhgeJJSrMksrffvv99o0PCfEZPKo5Vf+k/seo9YoGjwpgEbsTweh2/bcRBjEhSbFRTUNRYLXSxBdntGKm8XWEhL0SXpelqxbcN8RhTJUxPzHp+0OwDcHj5SvjzMKOE5SDfnTRqtbYsA1TBhpak5pfMrZIYDuCGd3r+0VnEuFGaFLlrL7BZS9fzAOk3vR9RGbl+HMakedJ81RS7odS5gTZzygFJI+HVgQDpzT419G8eRr9mrnzy4KwpJ2ynq9R/pa0MVLAepURt+3Yj3gfg3G5k5B86SRlFVgcunxB3H0+kEKwZoUqSzbkhxbY/fSOaUGsM0xJYI5CkJ5kpYuxfWvW+1YJM1w5BLMHFQLDSujQLMTWrV0FC4Dj5m7A/o7CpmOygB2todT9IjqR8ZOZibKUTsGttDZklIZswFHyim3S/QwHOkKQ5MsEbpBUOjN9OgvE8svqoU60/T/AEMS1RLjRZSzlFCLtXTSBzNFSAzXDfbQzNWqrAWL7WETBjs1AWJFPdoysQSiYhr+xEKK5XDiTyqAHrCh0iqApOPU5ufR/wCrQXLmOAS5c1DGvUk2h8xZGXlSU0DBrkn5xKoAKIKHa+tdhp6CNbRKGrxCgAltWLnXo5B/TpEac9QknagKr6FuW+xNjEwwxCnIvVyzeh0q1xvePJmGsCAx3JLaliSRUgawm0Q2QIUQl12JOWoKSQHali1WP7xJNWVABROUbMyht3fa7RPLklqkjMCCDmejs1Hvr+5hysFRJzEOwpRgzNW1jENrwCYL+EAUApmo42uabP0MWEqZQAgqYFwHu2+pp96DKw1VLUoAMEpG7tdiXTQF79odhpBBcFPo4Brs2zxcfRvxsKk4rKaoAzUAUySDcMXcHs2txHow4UUlJZZURkYs+mVt3Nv6CeXiApLqBYGpDU66a0r+kRLnhGYhbO9Q7GxrUszD2izcIlyJZmkKQospixJdq1y1qWpqC3Q3eP4MhaXSEUFCCAQ+xAYvQMQAO4gLgElSipSXIe7oat9QXZqtB2NxUxKgDJUcwqp0lKRQczKzV6DS4jp41g5pvJhOJ8O85CkrVMUpL+WVJQSlgKBaE1T8LuSzg7RkZcry1FJDF60+n7e0dI4phVSUKypBSs5lJ8whiAzgEOdPYDSMsrCqmy1zlZPLDBSSVBQJoMtGJ/5n6VEap0Q1ZVO8OgIT8qmNnoTr369fsGy6xoQeiPYRENgAdEWKn5Uv7RI8DYnh61yVz6CWhSUVfmKi1PuwO0AFcJxiY4gol6B7m5r9NobhpD1ag+sCYtZWsJAdizC5JoAOr0gAuuA8WnAKU9EDMoksG0HVRsN4s8b4jROl5MmaoUXokEWI/vdoqeMyjh//AAzupLGa1QZjOwLVCQQO4MLC4ApQ5vUtuWf5CJsaQcZpWQctSam5PvrpF9h5BygCo6ivz6vSA+F8HmrSZiZZKEm4ILMxJAqSwOgiylrIBJNBc0dt7gt90eOTkbZ08aS0CTcMsUTbqoCvYttA/wDNKDhT+jb9LtWL2bNIDgFKvzEOKPQpU49xX1irmjMQCkBJNGAUOwOjknX+maLaGYSeHAL6h+n39YccKsklJDH5v63vTv6uGAZNnCrO1LV6/dtWrBQBzEilXJYAVqXN9wIh4M5YB52CIqzKBYuaGzNXfpeLKRNAD19ASfRu8DoUVJ5hXQsPcEw5CmqoOFUe4ezktSM5kMetMol1O56gdvk0KHhhv8/2hRmIehYLqsKubOxt7/rEM2Y5Lk5f7u+7gUrTtERyq5VhTX1p3pYh3vE6qpZspD/CcoSLfENG1jTQngejEkpLkJSLqAenZy/qfSPEyCPhTkcVWTRXbS31iXDroCXULtmdtGD/AFMeLk5gSQAW2bKHpUG7QE1ZGqWU/o5eh66nv0tEmHUoEgilMt3KVAPXu56ViLETEkNtdRf50Y06GIZiiWIKk1AqE16nmFDTWJE1QUqaEsSkkh2Auw0ro/UWidWPSoAEADZSWPsl/qD0gBJJeoNWcVFBVjbXSPZEkqU9C2lbfe8aRNON5D5SEkMka9q7F+24ieXID2fe9RQtR+v28BoSGDE3qG+WzROZEwX9+a3yaj7dYvydJacPxeVygFCUgEgFtKPm9vURHK8WJXMaaGB+FVOV7aGn0ru0Dy8KrLRTE0sNdGzGh7mIT4SWVK8x6gtlzPYNQk6+kdMJNIxmlZskYkqSC7kUfTuO4rAeKkS1y1JWHEwMQl6g0uNbMo2iiwS8fIITlMxFh8BdtCM3mZm7inpFzIxwWfLSlSZwD+UpJBANyDYp1cbxq5WsGVVs5hxrgK5M4ggqa1KFLHb7pFSJikLKSkp1D3A/UffWOscVwSZgImAgmiQ3MFbVa9A3Yxk+O+FDLVkVlzM9DodQCxu4tExk0U0mZ5E4Kj1oqRmQogVraD5OLBHb7r919wNk7MxmNnMlt/pACcQspEvMSkKdKXLBRGVwNC31MPxa8xp3/Yfe8QSJuVYu426hvpDEE46Z5UtgQ9r6nXtEvhjLICsUtitFJCSxJmFx5hB/Cip7+kAY+aFBqDtU++8TTJmYJSAwAAAckCgch6gE1Zy0ICXAYUzFvcuSSdVEvXq7mNPgOGFRSCylA8otU9Swu14qMDMygBAUUi7A8yjpT0HrG34TwYJSlSuaa2YtZJNgL2DV3fpGPJJxyawimEcP8QeWZUuZLWmaLS0FIUXpzJzcwc3DijvBfFUcqFIw4SlPxOMp1sEioFKbRY4SUmb/AMVOYy7GgUCaM9/9KwyXLKVqClE6jMstZ3Dlk2rEKSmqKpwdmdnTiFN+Esxoyk3or8o+ghi0BIIKVBR1BADdQXPq/wCsTccmZZmUkypM4lWVIGXMkMSAbZhlURQEkqZyTDJmCPljyfNmX5lSyaX/AAjd/upiXG1o1XIpbAsQlkupyruLF7nQ1dx11iNM38LdHq9aAs7FPasTEFKyGCSDUEUDGoYvrDcUvzAUsXdwzJuGoA7V06xm4jaTIE4dIL0AIDpTYU0Y27tEsqcVOFBqsSbXq0AmeQdHG9H2beEjHKVQijvbtr96xnKJk0EqwytCG6gEwobLnqagP+UwoypkZJ5wdLBlMXqBQ2f0FABsaw7+XmEAKWHt+FiNCCzvd/0h2HmZkEcxPUG2zsHvQ3pHuGkqUoBQKbuRZg19lWrA7CsAc3FZFZHFDcAhydgav2if+cZs1A9KsLXI+/nEboS6yGd6kOTXfZ3MDGQFEE5rsHa5NCf0hpJsEgubinb8SWcZQGIozk/f0hqsSpRBSi+6q1pWlxWnS8eYfhzSyCFVqRSrGg7PUh9DEwwwALIJZnDmlOhDmgZhrFJJCaA1YnKrmU5YAIRzm9ySRTo/pB6JzgZVLYXKiADrYH9T2iGRgk1OTKpyCKADqPXrHi1sQ1VGgFWHtT1ivoEqLmVjSXzrfYUZIHYN7f0j1GMQrMFE0NCbNo+rWsDcUiuwMs3P23zNYKnyFOSCR2KWp0KaFtHEX9nVHRMviakzUci/i+INyl3CgxDp2NY0vD8aifVxn/LRLtsLX0d4y6DQOasWJYN6jR49wk5SFJXpYq1pZVOx9YuNNdWTK07RtZqcozEF0h2LuaP+kV3COKozTFKKfMUeYgVvQFqsLAExEeLzJ5KAEhRFC9hq+72sGBaA5nBFcxUTKmUyjNyMCwFLuK3oWtWNuOHxmM5dwLxRxh8XhA7AzA6Ul/iWAkqBHyNKvE3jrABeHl5TmUhRdQJHIulC+igKdaaw7/YMuarLMBROScwWGNQdQ7KAoR2FWBEH4rFyJLy575VJplf4QzZdlDemlI12iNM56PB83ImZlABDh1VI3DP84BxfhucsEokTiTR0ypigp9ihLfpHSZGGTLWAqYpUh2S7CrOAug62oW9I0EnEJVRjcAGw7XbagiINvJU1RwfF8BnSG8+TMli1Rb1t6GsCngEwylTpZQsJqsAnMgVrlaqer7uAxjvHEuEiYkpMs1FQoEg/vHLeO8EOEmvKpcmWTUA0pqxD0/SkbWZ0ZBEshIc30Ye/vaL3w1w8KW5/0H7/ANYrsPh3UNzQAn2DmND4fXlxPlTZZTYBKEqWSQ18oJPK5dvpCYJGyw3gtU9KAD5MsF3CXUrs5DCl7mG8c8NqwkszZUxZCA63IBAs4y97HSNHhvFUkEo8xDpLM7FjbTofaAfF6puJkIl4cDLNPNMdiyS4ASakKOuwO4jPezTRnOB+JSFDMsrlmhrmbr96ekarH4kJQ4UlwxFfifQNuLRzrD8DOExXlzhmolQ2KTtsXo3SOpL4ZJY8iGfQAMbaVFPrSMpw6vsVF2uplcdj1iYFqlqVLYJAUAK3JT8qnbs1thuKkgCUjMSDYhg35nZh1iHHJkpfOFKQkm9QLWatC4ctUXMT+C52DmCZklnOFVJmTDTRnLJ7Chd9Y0i29ktUDcW4RMUTOUErNGyhLtQcxJBpU020cxRZ2Ylnre4ZrhQYhturtSOoYjh+GmoMtQyhWxKT8j/SAZvhMJQGmZ0gGhA70qxLfekJ8d6KXI1s5liMOlTkhPYUo/z+66xWz5RTVy2rvpbVz3+WkbHjfBfIAWFEuDVmIZvy3fpX3jOkLIJBBGu1f1Nd4waawzbEkAiaPyg9XA+VWhQ3O1C4O2UwoKF1LoIQTmFS1w4toLNt6xHLxJBSlKcozBSzTrQ1sL+whq5gqDo1iQWdy9feIsTNOZQZKlOGSpmNb1b+scuzB+iXC+Uc2RSlEULBTf8AK93MKTOOYOkUsC7kdnL12aI5ipjOoZEgszACmw1394GUoyyJQINgXTSpc2NbkftFpDjss14wVFgLDq/a/faFLmDKGFTqOofa2vrA0vCh8wZyeVi1BdtgbRHlSWZQq1FFy3zc2u0Q16CTLVE0Ol1AOaOzk1sH6wCMQx0pSuU2u1aF6ekQhJVlQbioUKAHajUYVidcoZswzJAsUkg9zanTWBYJsnlKARzFKAWZzQ6CoqxpbeJlHmGR2/Fm0fakDmY6goGj9aE29bbszxJLXWgo33QtX11Ma9jWMx+Img8r0fQ6/wBfalofJ4o1C4ayklix39raMIinTFlJBpRnJLN/mP1iBEt2yiulbdST+sUjc03haWfOJcEBF9TmIv1ofeNZ5Tj6WvoQ8ZHgmMElSlTK5ikZQz8oLkHZzZtI0WGx6ZiXQXT6fL9o7uN/icc40yvxmUKUCtwksFID1O1adas8UfEuBLnc3nAtVIKRqQS7HWxcP0eNBOk5CVKSnKSS4Y0J/FR3r1gGXkSXQSAonlJBJt6tX0cQlumSyLhuNQSmXiAJa18qpaj8Tm6DR0uAygxBaxhsweQWE1S0KJAKnzDXKbEkVY7DpEXiPhwnJACXWohKGLHMdix9aGj0ghP8PcTMlI83EAqlihVLcPuwOYnqS/eBQUdDcm9mg4fPMyUOYlQcE7tb5ERHi+HCaMpLht6ex1iXhHhadLCvMmoLgfADoaGwr6QRiOHLyqSWrY5j+0UBy3xJgZUpCCkAKzg1pWxf01g7C+HFKmonmaPOSzODlIAsCK5mN1Ag0sxe6x/hObP81MyWAHGVZWKhgXGXMQxJFQLdYXB/C0zzRKmTRkbmyA5iLBiQADuWeh3pCxhlPJn+PyZilIzTZZKVkjK5WkEWCqEC2lwLRt+BZJspC8rABksaU1cjX7MH8f8AD6J2DKJYCVS/+EXsRo+xsfeMV4V8UqlhUmYgqAWWLsRViCk9NKWMCtvIPWDQ+IfDEjFgZ8wWHyrSeZL/AFqLH0IgDgBxCSpEwA/hzA6yyQ7N8KnJFXsGi5x2KbJkRnzsxzBLgjTMRS1XGzQPM4fPKysqRLDEFAdZIB5TmLAUuGVpWlXJWJMoeLYyWJxlq5SSCUkKY3dmDVFdAa6vAHDOBzZCjicKuXMKhzSrZ0u+UKNAoG1QLjMHJjWYTATDM/8AEy5agPgXmCg7hnSoBlv0PQxbLwlCUABVHGh/Y1P2XhRjQ27KfAeKJM9WQLCJqXzylcq0kGpZXxDTMHF2i5xHEckpRULJJuK7M+5oH3jH8b/hzh5oVNTMmIUl1kEBSXFXYAKoxLA7tFdM4eEykSpiyuUaghSlJLMSUvUHpcF+r0Sy6w8/+ZLTkzJWUkJBADuBXUHRiCRe1RDeL+FUlDpNU15mqBW4AY/fWKXDzZkmamVnSZZTyqUGF65iKgs1RSNlgwJ0soKkHMCk5VE3DWIcdIJRT2EZNGPkBWUMmnRAOu5hRpx4PIpnNN0Jf5EQo5+jOjujBhbHKVDOQAWyu5rSmnv2iISkeawKSXrVr7N+sSplpJUQrmbmSzkUGtCKP7w1aCgMlTD4jUO2Wg7P7xx/Rh9HpCytTq2AQbAb9jZ48XLQ5WKE0bftqO8eypimAdVQKKAUe/QauYSJa1MQhI2chqbspju7d4ltoLFInKLmalAYlqELAAsCC3Z3tEaMRmKcwagJFyHo5KbOwvtD15assFdiokF3FQnXVnYCIJoyAcr6k81x6w1kaVokloZJDpJVvQM+zVPpWCQpyBuLtsL03p+0V6ADTIl7h3Zm06V1fWPStmY8pBc0qXY02/eBIkmmYtTjKKZblTpbe4ck1vt6TYYqVd3FwxA9H094HlyfhLVAo1gxv3tEyJjEMHZqqt2ANhf+kVFKy4pWFYVyQ7DQgs56AD9YfiZGU0oT720bSA5clRUyiyTY2dtrfLe0WK8OwAUpVC4r9Lt779I1OpAc6aVAFq5jzaBgA5BHzMbTAqly0olrHlqKQopUXUAR1NA+kZZEoLmDI1SKJZ3t6l/ukecSTMCuZSzMUXUouaXHxVJtU2eNIS65InHtg6BhsmRVqu43v/WM7wzFYdS1SAoAgsqWu5Z6gn4g1QAbXaBcViZyV8hSBlSWKSXeWksGIq5NIy2PwjqMzMoLKwVKS7s4csLHZm0vHTFqSs5ZLq6OkycElE9C00UAUp5lF8zEskuLA1oYviVAVJ3r92jnM+QvFYdCTMCmOZM1GZCnAYFwaKS5qGjUSPG8pNJ6Vy1MHLFQJ1KcgPsWi8CNPKWTR3p99IhmT2IBq5amj7xAMWlQ1Y1FFJNdagGMn4o4qrCzZE9FUiZlmAE1QUkH2LKrtDA2qUe8ZzxXwXzQTLmKlTUcyVoUQXAcilwdjuRFhhvE8hbOrL3Bf5UaKfinHEhUyWScwlGZmpaotfSInocdlX4fxM/KmYvFJIUASkINQ1l1AJb26RHxXgZnTzOkrQVKFZR5VFQBqhRoX5aApsqpeKjhGGxCUOAhQKMw5sqVuAoFCmKWNavT5xbSUzpoyqKcOtwxqoij8pIbW9rwsNUPKZFwPw1LWkqM2YJj5VAqBKFJqUsoFRZWbWjmgi2mYJaUhIJWhCACXrR3Kkmu1qdo9wfh1cpNFJWou6jQmtGcGvUmsTq4kJDebnluaKUMwci2ZLj0/eBYBk+IkIxcgoSsJUoXcXSQerhwOheIcHxLFISEqQlWUAZgrmLUPxtToS4a5g6TxKSZa5klPmEO2VOVK1VoCWTU3gDggxKpYOJ8oTbq8snL/wCp2rsTDsVFhN4gUIXMCCTkJyUcsLDRzaKLBoRjEZZoUlSNEOgi/qCNQX9KxYYvFJXIm5Oc5Fhk3JYhmpV6biMphsViJHlrXJmIOXKZinYjZWYFjQMT/dDUpMsDSs9xXh7yJ8qWcTMnImFXLNKMwCWLkhI5dHoztFnO8NplpC1TZmUNmAZhVnBFRSjCwgKWszsVLWqcpMwP5WZKDKWFB1ISUmpYWzOMoPU382ViGKUmUEm4Ylxt0BtaGkDZPLwctgyphGh8xZcephRn0rx6AE+SlTUzZpYdu5HzEKLogzKuKJS9gpm2J63HcRPKxKVknMoL0zCjjcs/u8V2CnvZJTu2Vm7tTdv1iDi3FBQoIURRiFgitejdjHkKLuka50Wq8VlVRhqpQGvQCr/KK/ifFlFWVIX3LF/bXpFXMBVmKpYVQEVPTYXraLTDHKxyMCKuo9gKgknpF/HWXkVDJBAfkDksHNXrUvcu2mvrHkzG5T8aaAJ6ONyBbL849n4P4chIIdwbg+zEQpGE5S+VTHlYpdRItym594MEk8yfR1JfQhwCX20bt6wz+cyllEgOaNzV+TdY8Rw0pzJJ2zHQK6dWJoI9m4LnzBw55aGhFfbX/WJpICROKYEur/lDAdzdx2EGYeUlSakl9GJ93Z4Dly/LDCpVRwWAIGpe1/2hoBVlzDmH4rdKCmx7wL9DRaSpuQhqC57sxc1aDsKSouQnIw/K5J1r1pRoCwKc4AUogEUUxZ9zW3vFhxfDS5bSpcwrKUgTVMMr1+Gx1c+lY2WjqUvAPiZCSwa7Md62cnd9IZg1VAYWPfKbsehYwhIzCtSaO4qXYP8AT2iSZg8tQoD8z0tVidR02gNCPivGxLMszFcoCQpQAZrP3AG+kT4hcsoSUKSoTCMqt61ND9Is/C2FllRmzUupBCUA/hIDlTChd76Qb4u8IyZ0vzQhpiQGWjlJAIUxAop6hyCQ5Znjr40+px8rTkVmA4TMlh0rSEknMxDf3SAoGrasH9BEfEiZC0rUrzUBTlKncvdg7MBzVe3WL/gGXywlCQwAOilFw5Jo96dGh03hKPMMxgWAcGoobh+7t6wEh0jGJWhKkl0mo0Nf2/SApHhfCT1rWpGZYJSedYAJZZDJU1iPeJhw7IkeWGBJUxomuz23ik8NyZsnFLmLUBKnrUny2J5sxyLcFg9U9XGzRTt4YtZLtfgrDJcIQpJ0IWst2CiQQNor8b4XUqWEzFZpgYiYBlzAUykfhoKEVvW76iVMLEH0PTrEfEiQgkAqNwAzns/R+8Jehma8KleHScNNSQxJQ+odyH6Fz2NKCNDOwaCnKwynS3tqL3EVeNljEyzkLKTVJIsQaC9tN7xIMeVIlpSwmKXkVV8qmBPskk2qG3gcaBOzJcYPE8JOUZC/Nw7goSuW+VJukFIBLHUubesOH/iVMYpxmDWEmhUjmRXU5mKdGqax10NlylmbWMp4kxqcOpIUkGXNBrqkpYt1cVFNDFWFEXA8eZ8gS2UEhilZAfLfLympADE2iTGY0pmZCMqSmqmqSDT/AE94z/E+CMhE6QuZKrmUUqVygOS6QaV2s+zxdYbhQW3mzlzau3IAfZAKh0JI3iJJtYGnTyZ3AeKkS8TNSkpWCQ9kqLDQtzAWZyxDUjcYbHImooQsG6SOmojOY3BIkqBVIwhwygzjCstCqFpigspYl2IQKtajnYXg6VHzJUxSQQxSgpyhrfEmmlqRcVSoTduzPcYwcqVPySUgJUAVyncCujV60YggEMWizw/HkpmiXMJGb4FH4VdHNlD2LitWivR4H/l8T5i8RMWFklDhLlWqVKAIVSoyhNrbicawAP8AZTlFnzIUmpGliakOxHXqDCWAeTY/zC9D8kn/AOMeRhETcWgZRMmKAspOZiNGYHRtYUPuHVlLMwxy5rKBvV1BPz79IDmyc6uUFiXbckl+9YtiCwUSBsC/0Av9mIk4dK0lNHdx0V0rqNOkefGRomQ4XDKGblKS1FdtO8G4tMtbCZyqYc4SwNHq1Ndh3iLDLUFcyq2BN+ncd4fhZ+YFQzWNiAaFmrESbsl2TqwxSwp9bbQxK0kNZ6gNZnNGse9YiVNBY7itWp8vlERkEvlNDcuW7VP3SM/sg9xJCmJOZQdgxAv69O8eHEOR+ZL68obQ0qAX9hEy8OCUAKDl60oD96iA5spIUySSTan1b+u8NZQthU1LJGZ23ahdrk6XMQSZ9LUJt/p66w2RIW6RZhUAskMCT0N2c3MEyk8pdgD0I6+xjSMS4oLkqVNBGYhtLClaAAfOJsLhSBsxILg1Hppo7bQzh8zIQz3sC9RpTS3yi1wYSEqIf4r7E1aLOiNIGl4oZsoBJH4Q1T69dj9YOTwSdMScyMrg0zB60rmO3aJuAl8VWykEpuzgi+jse8atLXcUPakdHHxKStkT5XF0jGIw0+QrOErOb40HLkNg4UCQFgOWdj9NBwDjaJwX5as2VwtJBBSoXBBsXr84spmHb4mUPv0jKTvIlYiaKAUsVJblBIp3taNknHHgxbUs+Sbj3BZct58uYJRe5ISlxsSxTDOA8dmYmWjMBlKqzNVJH6mkCcV4LIxeX/xKwUh0gklIejkLoTo5LwNg+H4vAJLBOIkXPl5gsXzFKVAgj+679Wh2rFR0OYRlBBD2ZrRRGegTJko/Aaki6VKudxoe7RWYHx9h5pc5pVKhadiwbKVJr3illeIkLxky4SQBzfiy0zp/a7ARTYjYHjC5RyzBVJ/s1gkpmBtacqumunSzXxxDjlYZc1bjW0YLjHGETZC5CVZ85DkOMgzAliwYm1LPEQ8OmXMSVKmTkK+EKUVlJuaqVUX9t7zQ7NucciZmVLCuUF6AOdCGvWMn4rXNE2ROwwPnZ0EgWWEEkhVKC4JDULRpMHi0CWlaCFhm5SCHTQi+hBB2rtGP4r4kErE2AQhAUoPUhVFZS9xysDcg7vFeCTouCmHESwo5paqEgkuDs+0QeI1PKKX/ALVIzS1ADmUNG1BHKR1cMQCPPDnF0TZQVLOZJs5rXfaK7xBjiFolrACJhISrnKVOkApWoAZVEqolJc5dA7cvPOXGvxVmkckPEpGKmSSJJlOqWUsVEDMQx+ID0L9DFfwbjmIUvyp+HXImJAJBDoNhyqDu5fWtWdiRpJTE5kl8xNegt66w+fLRNllCxmBBY62YkHQ/ZeIlzzTVReREmHnZj5fIQQXDuWOt7RCuSjDPMSQEGikCyv8ADSiulj0vFXwTgoSrlnTCpACcqmCSwuzF3JUv4nc7CLHEcHUpaT5jBKgQydk5SHzC/a0OXPyJtKN/99a/30FEWP4xLMpSbpPwrDEBQ5kkbnX0inx+HGIlAqGU/ElRDZVAXrViKHoTs8CzEfyPlBeRZIy1zkEIUWCQUlKFVzmruQ1HJLkzypX50qLVIqDQj6iN4fmna8tApdTHGeevoxHvCi04j4SmCavI5S9HVXdq7W9IUTTNLRSKxKAo2fU5jVu5+jROiWWqs81vhbozOO0AIlgFgDXQt9ABX19IIXiQBXKAKsWZPcuXVHDVaMkGSJykpNQTo7HvDP5o0FOwCW20tAZmvQGpFCqlewFR1jySrmCWYkvV6gdt+9mhfZQdg5CVkqIDC9b3Zuj6QPPmupnSEWLE5iNWY07RNicYJcvTfSvpAKZSQSpKTVmJO+1aCCK8ioLkIQpTpoQQwsG6a03f0h60ME5WVMy1FTY1tUkvA2MWEy0qNRWiaDckk/pvpBWEUoMBdnAdi9wGeEwJ8KtVCrKlIqVFlP20AeHcSUlVUlkmthSj77wyWaZJqWJuEgJY3sGDt22iFOGJW2am5Fg1vkIcMOylaPUYgKYJKQmwqQH/AH/0g3DqBDvUXBYH2f5jeBV4QioCiEmoSAEAksHO7dN+sGYbCvLUpSgCGZLOTZ32p09o1S8lce7JMJjRKWJiXcX5qsxGvQ/SNPwvxbKWoIWFBzRTpa+rRiZ6kmgBfrW7Pb0hs0F0OS/XpRw2jj0jeE3E0nBSydVkYmWoHKoK++scxx+JlmdPZSgszFmlgAprVJDDT+sWuG8UJQ+cZSLsX7mmkUGKYLMx3KipRCnITmdTDpUW7dYucrIhGtkauJlLW5aFiAS73HasOHGVsUylKTmemYhJe9BQ+sQTsJnIIsbNX0Z7hWovESsEtJBCuYmzuFbK93HrBFryKUfQThsFRyG6i0NxWBAObKmn4gIK5pSFFZS4AypAJzE9dEs5ftvAE/GmtANjWvoPpGnZMjq0XPDcC75cjEhw4zXaxDl6H1jbeR/ZiWsPmqUliA+431jn/COKCXPQWHKQTS7Flelm7x0efNRRQLhVRd2h8Yp7MnxDwYlIM3DTFSZlyElnajHRQbRT21g/g3CfiMwIWVmisoLhmDOKCj036xcTS5tb79YzvhrxCFlUiZ/xJalISqjHISPcsT17xVZIDsDwo4ZZMnlSoc8uySRqC3KW193ox+O4ohcpUuyzlORTuAFAu7sRQ1HWCEzgPiH6xXcW+HzEsFS3UNiAKpPQj5gQUMmkKWH92t6iC5SyFJykMSD62/Vnio4TxRGJlhctmLio1D3BqC4+6RPKJSATUH8LsX6em0AFfM8TCRjpiFciVFIBJo5SBlOz6Hc9o1kmeFpCk2J+32Mcu8eTkLxi0ioyh3/MQT/7SmH+DfF68PM8nEKzIBZC1OaN8Ki3so9jE2VRtPFMsHCzk0zFBUP7pRUGurhuxMYnw54jdBCkvUakMe23SLXxV4lRMlkS1Zs5y0LkJFSfveMMtDElLuqgIo/oIXag62dPR4uSRWWx15h+sKOZy5pb4/c19XhRXYXUI4dKGRZYO7OwepaHTB/apT+HbT4TpChR58v7MZNiP+H3Wx6jbtDsOs+Xc/iHo8KFGD0IMlIBXKJAJzAV2vAQNFf/ALDChRqv6lIn4sWMtv7v0hiamu3/AMhChQvARLPB1Qp6tZ6tQ2gfBTCVzHJLO1bU0hQogHoIxqiJRajW6OHLbQKr4Vf4wPnHsKNUOB5NQAFMGt9YYKhT1qfoIUKNDoWjzh1ZaXrzf/IRLxBPIn73hQofkbPeFpHPT8K/0P1rEMv409BT5QoUMkI4gOUfekUc037/ALwoUaQM5k4U01LUon/2COm4D/hyv8A+pjyFG8DGZ7xRTS1kUIQSCKF2jlXBlnM7l+Uvq/KX71PvChRTJR14/CPT6RWcU/4M/wDwfpChQmBj/B0wifMSCQLsLXa3aN/ik/DChQDZxvGzCVrJJJK1OXvzQ9Zt96woUZPZoFYY1H3tCxYv/iMKFCYwOakOYUKFDG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CEAAkGBhQSERUUExQWFRUWGBwaGBcYFxYYGhocGRgcFx8dGx4YHCYhHBojGRwXHy8gIycpLCwsGh4xNTAqNSYrLCkBCQoKDgwOGg8PGiwfHyQsLCwpLCksLCwsLCwpLCksKSwpKSwsLCksKSkpKSksLCwpLCkpLCwsKSkpLCksLCkpLP/AABEIAMIBAwMBIgACEQEDEQH/xAAcAAABBQEBAQAAAAAAAAAAAAAEAAIDBQYHAQj/xABHEAABAgQEBAQEBAMFBgUFAQABAhEAAyExBBJBUQUiYXEGE4GRMqGx8EJSwdEHFOEjYnKS8RUWM4KT0iRTorLCQ0Rjc+M0/8QAGQEAAwEBAQAAAAAAAAAAAAAAAAECAwQF/8QAJREAAgICAgICAgMBAAAAAAAAAAECESExAxJBURNxImEUMvCR/9oADAMBAAIRAxEAPwDOcO4qien+zU5F0KYLH6KHX6xCuQlWMleYKE8wLiyTQ6iyfeM8jgU6SSUqBJpRx1iw4dxSZMmS5c5swWnKvo7MffT/AFTGFzkeXNVLQoqA1ck2tuWLisDYiQqLHxFKEuclQDJmJLtqQov6s0DIk5wCli+jgH2JEADOErLkRYKxBgPCSVImjMkjvSLWfw9RLhNO6T+sJgCeeYX82oamJf5JQukw1eFP5Ve0FgNHGJgtMWOylD9YlT4ini06b/1F/vAa8Er8qvaGDBr/ACq9jFAW0vxRiRbETv8Aqr/eJ0+LsUP/ALib/nVFPLwyvyn2MP8AIV+U+xhAXP8Avliv/PX6sfqI9/3zxX/mv3RLP1TFOJB/KT6GPRhFflV7GCxlufGGI1Uk95Ur/sjz/e6d/wDj/wClK/7YqDg1/lMNVhF7H5QWBfy/E82byTCMhuyEi1aUoYnCk3C7aENGaVjUYfL5tCt2to2j1udRBmH4nKW2WYOxcH5OPnDTJKHxXxFU2b5YJyIZxuoh3O7BgPWI/wDYxSh1IAFjuNK+rDvEuEkZ8WvdKlqBoQ4JA1Yh21jU8dk5wVBNR5gLKchJSBmI6ZaqANViqczQAN/hz4jXIneSpRKQHS5PwOAUn/CSFCu4sI6urHgm7RwLhk9sRJPUj/MCP1jqWDxpIFdBDsDZYBYSSUrIKql+YP8AXU0eJsWqbl5FS1KqwJVLHrRdIzU3HiUjMpQSKByaOaCK6b4tQRyzUK7LSfoYlUtDbvZ5xjCcYmBlyOHz0O4SqWVp1YgLWGLE1fWKzBK4lIVmHCkJUxAVJWZYDhiyRNUH7gwUPFJ/P849X4iXMZCZigVKFUqIUwOcsRUOlKg8OxFdMlY6YgImcOxEwdcXMlBqMFJk5ErZhVTnrAvjqVj5af5xRVKSoJSuXLmq/s1fCHAIBSTlDjU1jSTMSqSkTDNnvmDBc5ShfUHpoYznjfiyp+FKAXTnl5jmtzgimvNlh2I5/Jw65qySFTJiuZRUXZ7qUT+sW8vgMwyRNKUqQczKlkqBy0LApGYhi4SSekX3h3h8yVLlhMjzUYjzvMWxICZZMspINFJLNkLEu4sYnxmDwhThkHzMMQvPLCln4kOkIDpJUM2U5iXdbG0IZzviOG8tTijGLn+YdIO9feKzi08KzZQAmuUC2UEt8mgZPFRlAewGh2gAt/PhRR/7VEKCwN5OkpVb794psfgGLtUfpG88R+Gl4ZXMMyCeVYseh2V010jPzkQhmb8RYyqDcBIL70r60+cUS+KEHlPvFhx9WXkUWAfK+o6b7Rniobj3gQFvL8TLAYu3Q/pD5Xiop/N8v3ikKYYUwwL2Z4xm/hSn/mc/QiPB4wnbI/yq/wC+KJoTQqQWXw8YTtpf+VX/AHx6fFs78sv/ACq/74oGj2Dqgtmll+J1Hb/pf/2g1fG5qg0iXmVVRKmbIBsF/E+j+8ZrhQzTkJVmIUpiEkA1tU9Wfo8aDiWJTIlZEqCJwKFBOQkqSrMDzfhZkqY3eH1Dt7sAHjWdsj/If++Jpfi9ZuU/9M/uYzy5ZUokC5dhaLHg3DgqYPNTyjTc+mkLqgtmhwX85OSVygnK2ZDlKM4GiQVAk0OztSL9HBMUmWlazMlkgOFZSl+ikUI1v7RmpfFVBboolNAigTlFmNknoado13B/FBWgpSoBRZ38zMCDqZS0rIZ9TuyiYfUXYyXGfC8+YrOV5zYCtB0ijm8KnS9CO0dbWiaWUJUlYP4hOUkHsDJU+tzEkzBoI5sOsndC0H/3KSPlDoDnPhHFHz1JWrKZiFS8ytM4Zye7V6xqfE2L/sBn5JgWoZWdMwKBdQeiSFEMoV5TXnAjV4bwjwlcvPO85ChUoWsIVTbyfiHYnq0QysJwbNy4WZMDUK5s4ilqKmG+h6xnKaWx0cow+NCJstRslaSewNbRu5PjTCpZyU9fMQfkQn6xpPL4UkOnhsgnZSAfqD1hI43hZb+Rw7Cy1uA4lS3qeiQT6RD5oldGUPFPEGDx0pElONTJIXmPmIHMySAHRMLVL+gikx/hXKCU4vAlA/EqctB9R5LCvUx0FPjKbl5ESpfVKE/oWgdfiaeSSSlQrQoSRvtT0iHzpCo5V/uaFAkYrAKOrTib9pcHcU8Ph5acPisOES0Mk5poUoliskS5RupvsxsJ/HpxXzBmdiEpGl6C14ZKx8wpZK1F+p2I/p6xP8j9EmTleEFTskvz8xND/Z4mY6id1oSnKGDElneLlH8NuIypa8Ok4dMpRfmnBGaoZRSHYuBvYQeJzn03P3/pCXNJBJzE9HPSuvvC/kP0GC24N4eWmQZGInYQSy5zS8Qy0EkFSQ0rmlqIJyuCHUxryv414aROly0JxeHSZaSBNWCtSQUpQoJqlgoJD3N2NYpc9Kk5gbvqL9LR4lamNb+v3TeJ/kSCwVf8NpTLBx8ouGH9gss4I0mVNdrgHpGdnfw/yglM/MQzPKYb1BUQexo28aszVAVFNqF9dC+t/XrHqVnLd63rT9oXzyCzFT/BS1qKlzFKUbnIK9ua3TSPY23l/wB4Du37QoPnkFnVcX4gwak5ZkyWpKnDKDgt0Iiuw/FeGghkyRsfJb55bxzYzA5Bc5havvSFMIDBg5YUuwrVzbT1g+aQWdNm+JOHg1yObf2RL+uWHSsZgJwIEuUoagyR9Mrxyz+aTYFO5cpSRW92voCPSHysYkVST3AV9Q/6GsP5ZDTOiYv+G/CsQP8A/LJDayXlN38opB7F4ynFf4ASVVw2JWivwzUpmBtgU5SO5zQPK4xMlsQopPU5id63aLnAeOZ0pwQJiTUOa12Oo6Ra5/Y7RzLjv8KcZhXK5JmIH/1JLzE3aoAzDq6QOsZlPCnDguNxUR9IcP8A4iSVD+1Blqf4RzfQwdxLwxg8cgTFykqKwCJiXQvf4ksT2U46RtGaehHzD/sgwv8AZJjtPEP4PFKiZc90aAy3WB1ZQBrqAO0DyP4ZoN5qvRKR9Xiu6Q1GzkH+yukTDh5N3NGqSaDTtHZpX8NZAuZqv+YD6JETDwHhAQCipsDMmElv+aF8iH0ZxqXw2JJ0vIg+3vHcZXhjBovIlHqUBX1cxzD+KfEZSsUmRISlKJCebKkJda2URQVyoyf5jDjK2KSox8i7DWnvFr5DMUkggMFC7DQ7joYD4bLqVbW7/wCkWDffrGpmXPB/ExQrKujmpulVGr1ZqhjapFDssJjkzBS7Oz/MH8Q66agPHNCmCsFxJco0dSXtVw2obXtWHYHRpspKxlUHB+3Gx6isU2M4eqX+ZSA7KS5KNeZAcKT/AHkJzWoQ5iThXiBE0B69dR/iA+o9RrFwlqF6XBuCO4uImUVJZKTopZIVlSoELSoOMh5SNwQp61qO/SPcViVNlAKdu9RX56w/H4EpUVyCEqNVD8Cu4/Cr++A9nCgGgLzio5cpzgvkse4Y8ybcwOtWNBx8nE45N4SUgNUiakkkiuhIN+nv7xKiety5cmhr2/b7rBC8IvV0tWr7XY1FPt4HmBKSzubtX9Ca21jFocoEisWCTmdq0Bdz0d29ohlY8JYEEGo5gDa4oDyv1hmIwoP4WO/z9KiEsKqAkb9yB9REOkYSi0LFTVgOAyR0ymrs+xDkxFKxo1Id9FP10N4lkzi7Gg27afr6RCrC1zIS5JBIJoN22Da7wLJKLHM4oHI6xDqA99ADfZywBHWB5D0zjKT+amju7gxMUKdiApP5kt/rT9IKKSs9lYgG7g+oFz7nr/WPPNH1Y1LP/rtEs3AyzbaxoQbUfRmrT9YiQsE/EKaAvpSz0+cJ4L60QHFL/CUN1JB9gIUWCUhqkewj2J7CwDTgA5a4djQbUCqfWIgCWY9xynXqQdjrpaLGelDkEn5OPcP84HmyZZqLjsQehCRXs8aoPi9DJmEejBIJcMlIrZ3Y1NKjbSPGZg7lL1JBFd9Boa9K6REiUbEywP8AB9SQwfq3SJ8PLIWyUlv7oZPqDTo9DDbE4NAa5iwWJSAQSBmqdgAsmu5AFoaieSeYZgSLLlluV7AVPQgn9LES0Ks6RX4VZQavXS7/AKWjz/Z6Cygqn4ipydrmg1LwrRPUi88EOAGBYEBCszM9jT5bUeLrgHiVeHWFB1JYugnKGs7PpQv1G8VUvBoJJKsz3BJLdHOz0/pE38r+MBQZgLpCgp3H9DvAn6KjBs61wLjqMVLzJLKHxJ1H9OsF4jApVWyt/wB945Rw3HrlzPMlUWmyXUzN8LA1o2hb0jonBPE6J4AU6JjVSWApchzUPHRHkUsM0cWjxchaSdfu4iCfLsSA4cuQCz3YtT3i0ncSkqV5ZmJzGwCg+2h+UVuI4hKQ6SXy0cnN7kl37w8DTMt4q46cNLdLgkKIWbBvyv8Ai+VRHEsTiVTFqWsupaipR3Ki5+ekdK/iv4kTMlokIDurOokCgTQAEVqomo/Kd45vg5eZfQV/aNoaMZ7LLDScqQNf3iUw0GHiNCRCFHrQmhgeJJSrMksrffvv99o0PCfEZPKo5Vf+k/seo9YoGjwpgEbsTweh2/bcRBjEhSbFRTUNRYLXSxBdntGKm8XWEhL0SXpelqxbcN8RhTJUxPzHp+0OwDcHj5SvjzMKOE5SDfnTRqtbYsA1TBhpak5pfMrZIYDuCGd3r+0VnEuFGaFLlrL7BZS9fzAOk3vR9RGbl+HMakedJ81RS7odS5gTZzygFJI+HVgQDpzT419G8eRr9mrnzy4KwpJ2ynq9R/pa0MVLAepURt+3Yj3gfg3G5k5B86SRlFVgcunxB3H0+kEKwZoUqSzbkhxbY/fSOaUGsM0xJYI5CkJ5kpYuxfWvW+1YJM1w5BLMHFQLDSujQLMTWrV0FC4Dj5m7A/o7CpmOygB2todT9IjqR8ZOZibKUTsGttDZklIZswFHyim3S/QwHOkKQ5MsEbpBUOjN9OgvE8svqoU60/T/AEMS1RLjRZSzlFCLtXTSBzNFSAzXDfbQzNWqrAWL7WETBjs1AWJFPdoysQSiYhr+xEKK5XDiTyqAHrCh0iqApOPU5ufR/wCrQXLmOAS5c1DGvUk2h8xZGXlSU0DBrkn5xKoAKIKHa+tdhp6CNbRKGrxCgAltWLnXo5B/TpEac9QknagKr6FuW+xNjEwwxCnIvVyzeh0q1xvePJmGsCAx3JLaliSRUgawm0Q2QIUQl12JOWoKSQHali1WP7xJNWVABROUbMyht3fa7RPLklqkjMCCDmejs1Hvr+5hysFRJzEOwpRgzNW1jENrwCYL+EAUApmo42uabP0MWEqZQAgqYFwHu2+pp96DKw1VLUoAMEpG7tdiXTQF79odhpBBcFPo4Brs2zxcfRvxsKk4rKaoAzUAUySDcMXcHs2txHow4UUlJZZURkYs+mVt3Nv6CeXiApLqBYGpDU66a0r+kRLnhGYhbO9Q7GxrUszD2izcIlyJZmkKQospixJdq1y1qWpqC3Q3eP4MhaXSEUFCCAQ+xAYvQMQAO4gLgElSipSXIe7oat9QXZqtB2NxUxKgDJUcwqp0lKRQczKzV6DS4jp41g5pvJhOJ8O85CkrVMUpL+WVJQSlgKBaE1T8LuSzg7RkZcry1FJDF60+n7e0dI4phVSUKypBSs5lJ8whiAzgEOdPYDSMsrCqmy1zlZPLDBSSVBQJoMtGJ/5n6VEap0Q1ZVO8OgIT8qmNnoTr369fsGy6xoQeiPYRENgAdEWKn5Uv7RI8DYnh61yVz6CWhSUVfmKi1PuwO0AFcJxiY4gol6B7m5r9NobhpD1ag+sCYtZWsJAdizC5JoAOr0gAuuA8WnAKU9EDMoksG0HVRsN4s8b4jROl5MmaoUXokEWI/vdoqeMyjh//AAzupLGa1QZjOwLVCQQO4MLC4ApQ5vUtuWf5CJsaQcZpWQctSam5PvrpF9h5BygCo6ivz6vSA+F8HmrSZiZZKEm4ILMxJAqSwOgiylrIBJNBc0dt7gt90eOTkbZ08aS0CTcMsUTbqoCvYttA/wDNKDhT+jb9LtWL2bNIDgFKvzEOKPQpU49xX1irmjMQCkBJNGAUOwOjknX+maLaGYSeHAL6h+n39YccKsklJDH5v63vTv6uGAZNnCrO1LV6/dtWrBQBzEilXJYAVqXN9wIh4M5YB52CIqzKBYuaGzNXfpeLKRNAD19ASfRu8DoUVJ5hXQsPcEw5CmqoOFUe4ezktSM5kMetMol1O56gdvk0KHhhv8/2hRmIehYLqsKubOxt7/rEM2Y5Lk5f7u+7gUrTtERyq5VhTX1p3pYh3vE6qpZspD/CcoSLfENG1jTQngejEkpLkJSLqAenZy/qfSPEyCPhTkcVWTRXbS31iXDroCXULtmdtGD/AFMeLk5gSQAW2bKHpUG7QE1ZGqWU/o5eh66nv0tEmHUoEgilMt3KVAPXu56ViLETEkNtdRf50Y06GIZiiWIKk1AqE16nmFDTWJE1QUqaEsSkkh2Auw0ro/UWidWPSoAEADZSWPsl/qD0gBJJeoNWcVFBVjbXSPZEkqU9C2lbfe8aRNON5D5SEkMka9q7F+24ieXID2fe9RQtR+v28BoSGDE3qG+WzROZEwX9+a3yaj7dYvydJacPxeVygFCUgEgFtKPm9vURHK8WJXMaaGB+FVOV7aGn0ru0Dy8KrLRTE0sNdGzGh7mIT4SWVK8x6gtlzPYNQk6+kdMJNIxmlZskYkqSC7kUfTuO4rAeKkS1y1JWHEwMQl6g0uNbMo2iiwS8fIITlMxFh8BdtCM3mZm7inpFzIxwWfLSlSZwD+UpJBANyDYp1cbxq5WsGVVs5hxrgK5M4ggqa1KFLHb7pFSJikLKSkp1D3A/UffWOscVwSZgImAgmiQ3MFbVa9A3Yxk+O+FDLVkVlzM9DodQCxu4tExk0U0mZ5E4Kj1oqRmQogVraD5OLBHb7r919wNk7MxmNnMlt/pACcQspEvMSkKdKXLBRGVwNC31MPxa8xp3/Yfe8QSJuVYu426hvpDEE46Z5UtgQ9r6nXtEvhjLICsUtitFJCSxJmFx5hB/Cip7+kAY+aFBqDtU++8TTJmYJSAwAAAckCgch6gE1Zy0ICXAYUzFvcuSSdVEvXq7mNPgOGFRSCylA8otU9Swu14qMDMygBAUUi7A8yjpT0HrG34TwYJSlSuaa2YtZJNgL2DV3fpGPJJxyawimEcP8QeWZUuZLWmaLS0FIUXpzJzcwc3DijvBfFUcqFIw4SlPxOMp1sEioFKbRY4SUmb/AMVOYy7GgUCaM9/9KwyXLKVqClE6jMstZ3Dlk2rEKSmqKpwdmdnTiFN+Esxoyk3or8o+ghi0BIIKVBR1BADdQXPq/wCsTccmZZmUkypM4lWVIGXMkMSAbZhlURQEkqZyTDJmCPljyfNmX5lSyaX/AAjd/upiXG1o1XIpbAsQlkupyruLF7nQ1dx11iNM38LdHq9aAs7FPasTEFKyGCSDUEUDGoYvrDcUvzAUsXdwzJuGoA7V06xm4jaTIE4dIL0AIDpTYU0Y27tEsqcVOFBqsSbXq0AmeQdHG9H2beEjHKVQijvbtr96xnKJk0EqwytCG6gEwobLnqagP+UwoypkZJ5wdLBlMXqBQ2f0FABsaw7+XmEAKWHt+FiNCCzvd/0h2HmZkEcxPUG2zsHvQ3pHuGkqUoBQKbuRZg19lWrA7CsAc3FZFZHFDcAhydgav2if+cZs1A9KsLXI+/nEboS6yGd6kOTXfZ3MDGQFEE5rsHa5NCf0hpJsEgubinb8SWcZQGIozk/f0hqsSpRBSi+6q1pWlxWnS8eYfhzSyCFVqRSrGg7PUh9DEwwwALIJZnDmlOhDmgZhrFJJCaA1YnKrmU5YAIRzm9ySRTo/pB6JzgZVLYXKiADrYH9T2iGRgk1OTKpyCKADqPXrHi1sQ1VGgFWHtT1ivoEqLmVjSXzrfYUZIHYN7f0j1GMQrMFE0NCbNo+rWsDcUiuwMs3P23zNYKnyFOSCR2KWp0KaFtHEX9nVHRMviakzUci/i+INyl3CgxDp2NY0vD8aifVxn/LRLtsLX0d4y6DQOasWJYN6jR49wk5SFJXpYq1pZVOx9YuNNdWTK07RtZqcozEF0h2LuaP+kV3COKozTFKKfMUeYgVvQFqsLAExEeLzJ5KAEhRFC9hq+72sGBaA5nBFcxUTKmUyjNyMCwFLuK3oWtWNuOHxmM5dwLxRxh8XhA7AzA6Ul/iWAkqBHyNKvE3jrABeHl5TmUhRdQJHIulC+igKdaaw7/YMuarLMBROScwWGNQdQ7KAoR2FWBEH4rFyJLy575VJplf4QzZdlDemlI12iNM56PB83ImZlABDh1VI3DP84BxfhucsEokTiTR0ypigp9ihLfpHSZGGTLWAqYpUh2S7CrOAug62oW9I0EnEJVRjcAGw7XbagiINvJU1RwfF8BnSG8+TMli1Rb1t6GsCngEwylTpZQsJqsAnMgVrlaqer7uAxjvHEuEiYkpMs1FQoEg/vHLeO8EOEmvKpcmWTUA0pqxD0/SkbWZ0ZBEshIc30Ye/vaL3w1w8KW5/0H7/ANYrsPh3UNzQAn2DmND4fXlxPlTZZTYBKEqWSQ18oJPK5dvpCYJGyw3gtU9KAD5MsF3CXUrs5DCl7mG8c8NqwkszZUxZCA63IBAs4y97HSNHhvFUkEo8xDpLM7FjbTofaAfF6puJkIl4cDLNPNMdiyS4ASakKOuwO4jPezTRnOB+JSFDMsrlmhrmbr96ekarH4kJQ4UlwxFfifQNuLRzrD8DOExXlzhmolQ2KTtsXo3SOpL4ZJY8iGfQAMbaVFPrSMpw6vsVF2uplcdj1iYFqlqVLYJAUAK3JT8qnbs1thuKkgCUjMSDYhg35nZh1iHHJkpfOFKQkm9QLWatC4ctUXMT+C52DmCZklnOFVJmTDTRnLJ7Chd9Y0i29ktUDcW4RMUTOUErNGyhLtQcxJBpU020cxRZ2Ylnre4ZrhQYhturtSOoYjh+GmoMtQyhWxKT8j/SAZvhMJQGmZ0gGhA70qxLfekJ8d6KXI1s5liMOlTkhPYUo/z+66xWz5RTVy2rvpbVz3+WkbHjfBfIAWFEuDVmIZvy3fpX3jOkLIJBBGu1f1Nd4waawzbEkAiaPyg9XA+VWhQ3O1C4O2UwoKF1LoIQTmFS1w4toLNt6xHLxJBSlKcozBSzTrQ1sL+whq5gqDo1iQWdy9feIsTNOZQZKlOGSpmNb1b+scuzB+iXC+Uc2RSlEULBTf8AK93MKTOOYOkUsC7kdnL12aI5ipjOoZEgszACmw1394GUoyyJQINgXTSpc2NbkftFpDjss14wVFgLDq/a/faFLmDKGFTqOofa2vrA0vCh8wZyeVi1BdtgbRHlSWZQq1FFy3zc2u0Q16CTLVE0Ol1AOaOzk1sH6wCMQx0pSuU2u1aF6ekQhJVlQbioUKAHajUYVidcoZswzJAsUkg9zanTWBYJsnlKARzFKAWZzQ6CoqxpbeJlHmGR2/Fm0fakDmY6goGj9aE29bbszxJLXWgo33QtX11Ma9jWMx+Img8r0fQ6/wBfalofJ4o1C4ayklix39raMIinTFlJBpRnJLN/mP1iBEt2yiulbdST+sUjc03haWfOJcEBF9TmIv1ofeNZ5Tj6WvoQ8ZHgmMElSlTK5ikZQz8oLkHZzZtI0WGx6ZiXQXT6fL9o7uN/icc40yvxmUKUCtwksFID1O1adas8UfEuBLnc3nAtVIKRqQS7HWxcP0eNBOk5CVKSnKSS4Y0J/FR3r1gGXkSXQSAonlJBJt6tX0cQlumSyLhuNQSmXiAJa18qpaj8Tm6DR0uAygxBaxhsweQWE1S0KJAKnzDXKbEkVY7DpEXiPhwnJACXWohKGLHMdix9aGj0ghP8PcTMlI83EAqlihVLcPuwOYnqS/eBQUdDcm9mg4fPMyUOYlQcE7tb5ERHi+HCaMpLht6ex1iXhHhadLCvMmoLgfADoaGwr6QRiOHLyqSWrY5j+0UBy3xJgZUpCCkAKzg1pWxf01g7C+HFKmonmaPOSzODlIAsCK5mN1Ag0sxe6x/hObP81MyWAHGVZWKhgXGXMQxJFQLdYXB/C0zzRKmTRkbmyA5iLBiQADuWeh3pCxhlPJn+PyZilIzTZZKVkjK5WkEWCqEC2lwLRt+BZJspC8rABksaU1cjX7MH8f8AD6J2DKJYCVS/+EXsRo+xsfeMV4V8UqlhUmYgqAWWLsRViCk9NKWMCtvIPWDQ+IfDEjFgZ8wWHyrSeZL/AFqLH0IgDgBxCSpEwA/hzA6yyQ7N8KnJFXsGi5x2KbJkRnzsxzBLgjTMRS1XGzQPM4fPKysqRLDEFAdZIB5TmLAUuGVpWlXJWJMoeLYyWJxlq5SSCUkKY3dmDVFdAa6vAHDOBzZCjicKuXMKhzSrZ0u+UKNAoG1QLjMHJjWYTATDM/8AEy5agPgXmCg7hnSoBlv0PQxbLwlCUABVHGh/Y1P2XhRjQ27KfAeKJM9WQLCJqXzylcq0kGpZXxDTMHF2i5xHEckpRULJJuK7M+5oH3jH8b/hzh5oVNTMmIUl1kEBSXFXYAKoxLA7tFdM4eEykSpiyuUaghSlJLMSUvUHpcF+r0Sy6w8/+ZLTkzJWUkJBADuBXUHRiCRe1RDeL+FUlDpNU15mqBW4AY/fWKXDzZkmamVnSZZTyqUGF65iKgs1RSNlgwJ0soKkHMCk5VE3DWIcdIJRT2EZNGPkBWUMmnRAOu5hRpx4PIpnNN0Jf5EQo5+jOjujBhbHKVDOQAWyu5rSmnv2iISkeawKSXrVr7N+sSplpJUQrmbmSzkUGtCKP7w1aCgMlTD4jUO2Wg7P7xx/Rh9HpCytTq2AQbAb9jZ48XLQ5WKE0bftqO8eypimAdVQKKAUe/QauYSJa1MQhI2chqbspju7d4ltoLFInKLmalAYlqELAAsCC3Z3tEaMRmKcwagJFyHo5KbOwvtD15assFdiokF3FQnXVnYCIJoyAcr6k81x6w1kaVokloZJDpJVvQM+zVPpWCQpyBuLtsL03p+0V6ADTIl7h3Zm06V1fWPStmY8pBc0qXY02/eBIkmmYtTjKKZblTpbe4ck1vt6TYYqVd3FwxA9H094HlyfhLVAo1gxv3tEyJjEMHZqqt2ANhf+kVFKy4pWFYVyQ7DQgs56AD9YfiZGU0oT720bSA5clRUyiyTY2dtrfLe0WK8OwAUpVC4r9Lt779I1OpAc6aVAFq5jzaBgA5BHzMbTAqly0olrHlqKQopUXUAR1NA+kZZEoLmDI1SKJZ3t6l/ukecSTMCuZSzMUXUouaXHxVJtU2eNIS65InHtg6BhsmRVqu43v/WM7wzFYdS1SAoAgsqWu5Z6gn4g1QAbXaBcViZyV8hSBlSWKSXeWksGIq5NIy2PwjqMzMoLKwVKS7s4csLHZm0vHTFqSs5ZLq6OkycElE9C00UAUp5lF8zEskuLA1oYviVAVJ3r92jnM+QvFYdCTMCmOZM1GZCnAYFwaKS5qGjUSPG8pNJ6Vy1MHLFQJ1KcgPsWi8CNPKWTR3p99IhmT2IBq5amj7xAMWlQ1Y1FFJNdagGMn4o4qrCzZE9FUiZlmAE1QUkH2LKrtDA2qUe8ZzxXwXzQTLmKlTUcyVoUQXAcilwdjuRFhhvE8hbOrL3Bf5UaKfinHEhUyWScwlGZmpaotfSInocdlX4fxM/KmYvFJIUASkINQ1l1AJb26RHxXgZnTzOkrQVKFZR5VFQBqhRoX5aApsqpeKjhGGxCUOAhQKMw5sqVuAoFCmKWNavT5xbSUzpoyqKcOtwxqoij8pIbW9rwsNUPKZFwPw1LWkqM2YJj5VAqBKFJqUsoFRZWbWjmgi2mYJaUhIJWhCACXrR3Kkmu1qdo9wfh1cpNFJWou6jQmtGcGvUmsTq4kJDebnluaKUMwci2ZLj0/eBYBk+IkIxcgoSsJUoXcXSQerhwOheIcHxLFISEqQlWUAZgrmLUPxtToS4a5g6TxKSZa5klPmEO2VOVK1VoCWTU3gDggxKpYOJ8oTbq8snL/wCp2rsTDsVFhN4gUIXMCCTkJyUcsLDRzaKLBoRjEZZoUlSNEOgi/qCNQX9KxYYvFJXIm5Oc5Fhk3JYhmpV6biMphsViJHlrXJmIOXKZinYjZWYFjQMT/dDUpMsDSs9xXh7yJ8qWcTMnImFXLNKMwCWLkhI5dHoztFnO8NplpC1TZmUNmAZhVnBFRSjCwgKWszsVLWqcpMwP5WZKDKWFB1ISUmpYWzOMoPU382ViGKUmUEm4Ylxt0BtaGkDZPLwctgyphGh8xZcephRn0rx6AE+SlTUzZpYdu5HzEKLogzKuKJS9gpm2J63HcRPKxKVknMoL0zCjjcs/u8V2CnvZJTu2Vm7tTdv1iDi3FBQoIURRiFgitejdjHkKLuka50Wq8VlVRhqpQGvQCr/KK/ifFlFWVIX3LF/bXpFXMBVmKpYVQEVPTYXraLTDHKxyMCKuo9gKgknpF/HWXkVDJBAfkDksHNXrUvcu2mvrHkzG5T8aaAJ6ONyBbL849n4P4chIIdwbg+zEQpGE5S+VTHlYpdRItym594MEk8yfR1JfQhwCX20bt6wz+cyllEgOaNzV+TdY8Rw0pzJJ2zHQK6dWJoI9m4LnzBw55aGhFfbX/WJpICROKYEur/lDAdzdx2EGYeUlSakl9GJ93Z4Dly/LDCpVRwWAIGpe1/2hoBVlzDmH4rdKCmx7wL9DRaSpuQhqC57sxc1aDsKSouQnIw/K5J1r1pRoCwKc4AUogEUUxZ9zW3vFhxfDS5bSpcwrKUgTVMMr1+Gx1c+lY2WjqUvAPiZCSwa7Md62cnd9IZg1VAYWPfKbsehYwhIzCtSaO4qXYP8AT2iSZg8tQoD8z0tVidR02gNCPivGxLMszFcoCQpQAZrP3AG+kT4hcsoSUKSoTCMqt61ND9Is/C2FllRmzUupBCUA/hIDlTChd76Qb4u8IyZ0vzQhpiQGWjlJAIUxAop6hyCQ5Znjr40+px8rTkVmA4TMlh0rSEknMxDf3SAoGrasH9BEfEiZC0rUrzUBTlKncvdg7MBzVe3WL/gGXywlCQwAOilFw5Jo96dGh03hKPMMxgWAcGoobh+7t6wEh0jGJWhKkl0mo0Nf2/SApHhfCT1rWpGZYJSedYAJZZDJU1iPeJhw7IkeWGBJUxomuz23ik8NyZsnFLmLUBKnrUny2J5sxyLcFg9U9XGzRTt4YtZLtfgrDJcIQpJ0IWst2CiQQNor8b4XUqWEzFZpgYiYBlzAUykfhoKEVvW76iVMLEH0PTrEfEiQgkAqNwAzns/R+8Jehma8KleHScNNSQxJQ+odyH6Fz2NKCNDOwaCnKwynS3tqL3EVeNljEyzkLKTVJIsQaC9tN7xIMeVIlpSwmKXkVV8qmBPskk2qG3gcaBOzJcYPE8JOUZC/Nw7goSuW+VJukFIBLHUubesOH/iVMYpxmDWEmhUjmRXU5mKdGqax10NlylmbWMp4kxqcOpIUkGXNBrqkpYt1cVFNDFWFEXA8eZ8gS2UEhilZAfLfLympADE2iTGY0pmZCMqSmqmqSDT/AE94z/E+CMhE6QuZKrmUUqVygOS6QaV2s+zxdYbhQW3mzlzau3IAfZAKh0JI3iJJtYGnTyZ3AeKkS8TNSkpWCQ9kqLDQtzAWZyxDUjcYbHImooQsG6SOmojOY3BIkqBVIwhwygzjCstCqFpigspYl2IQKtajnYXg6VHzJUxSQQxSgpyhrfEmmlqRcVSoTduzPcYwcqVPySUgJUAVyncCujV60YggEMWizw/HkpmiXMJGb4FH4VdHNlD2LitWivR4H/l8T5i8RMWFklDhLlWqVKAIVSoyhNrbicawAP8AZTlFnzIUmpGliakOxHXqDCWAeTY/zC9D8kn/AOMeRhETcWgZRMmKAspOZiNGYHRtYUPuHVlLMwxy5rKBvV1BPz79IDmyc6uUFiXbckl+9YtiCwUSBsC/0Av9mIk4dK0lNHdx0V0rqNOkefGRomQ4XDKGblKS1FdtO8G4tMtbCZyqYc4SwNHq1Ndh3iLDLUFcyq2BN+ncd4fhZ+YFQzWNiAaFmrESbsl2TqwxSwp9bbQxK0kNZ6gNZnNGse9YiVNBY7itWp8vlERkEvlNDcuW7VP3SM/sg9xJCmJOZQdgxAv69O8eHEOR+ZL68obQ0qAX9hEy8OCUAKDl60oD96iA5spIUySSTan1b+u8NZQthU1LJGZ23ahdrk6XMQSZ9LUJt/p66w2RIW6RZhUAskMCT0N2c3MEyk8pdgD0I6+xjSMS4oLkqVNBGYhtLClaAAfOJsLhSBsxILg1Hppo7bQzh8zIQz3sC9RpTS3yi1wYSEqIf4r7E1aLOiNIGl4oZsoBJH4Q1T69dj9YOTwSdMScyMrg0zB60rmO3aJuAl8VWykEpuzgi+jse8atLXcUPakdHHxKStkT5XF0jGIw0+QrOErOb40HLkNg4UCQFgOWdj9NBwDjaJwX5as2VwtJBBSoXBBsXr84spmHb4mUPv0jKTvIlYiaKAUsVJblBIp3taNknHHgxbUs+Sbj3BZct58uYJRe5ISlxsSxTDOA8dmYmWjMBlKqzNVJH6mkCcV4LIxeX/xKwUh0gklIejkLoTo5LwNg+H4vAJLBOIkXPl5gsXzFKVAgj+679Wh2rFR0OYRlBBD2ZrRRGegTJko/Aaki6VKudxoe7RWYHx9h5pc5pVKhadiwbKVJr3illeIkLxky4SQBzfiy0zp/a7ARTYjYHjC5RyzBVJ/s1gkpmBtacqumunSzXxxDjlYZc1bjW0YLjHGETZC5CVZ85DkOMgzAliwYm1LPEQ8OmXMSVKmTkK+EKUVlJuaqVUX9t7zQ7NucciZmVLCuUF6AOdCGvWMn4rXNE2ROwwPnZ0EgWWEEkhVKC4JDULRpMHi0CWlaCFhm5SCHTQi+hBB2rtGP4r4kErE2AQhAUoPUhVFZS9xysDcg7vFeCTouCmHESwo5paqEgkuDs+0QeI1PKKX/ALVIzS1ADmUNG1BHKR1cMQCPPDnF0TZQVLOZJs5rXfaK7xBjiFolrACJhISrnKVOkApWoAZVEqolJc5dA7cvPOXGvxVmkckPEpGKmSSJJlOqWUsVEDMQx+ID0L9DFfwbjmIUvyp+HXImJAJBDoNhyqDu5fWtWdiRpJTE5kl8xNegt66w+fLRNllCxmBBY62YkHQ/ZeIlzzTVReREmHnZj5fIQQXDuWOt7RCuSjDPMSQEGikCyv8ADSiulj0vFXwTgoSrlnTCpACcqmCSwuzF3JUv4nc7CLHEcHUpaT5jBKgQydk5SHzC/a0OXPyJtKN/99a/30FEWP4xLMpSbpPwrDEBQ5kkbnX0inx+HGIlAqGU/ElRDZVAXrViKHoTs8CzEfyPlBeRZIy1zkEIUWCQUlKFVzmruQ1HJLkzypX50qLVIqDQj6iN4fmna8tApdTHGeevoxHvCi04j4SmCavI5S9HVXdq7W9IUTTNLRSKxKAo2fU5jVu5+jROiWWqs81vhbozOO0AIlgFgDXQt9ABX19IIXiQBXKAKsWZPcuXVHDVaMkGSJykpNQTo7HvDP5o0FOwCW20tAZmvQGpFCqlewFR1jySrmCWYkvV6gdt+9mhfZQdg5CVkqIDC9b3Zuj6QPPmupnSEWLE5iNWY07RNicYJcvTfSvpAKZSQSpKTVmJO+1aCCK8ioLkIQpTpoQQwsG6a03f0h60ME5WVMy1FTY1tUkvA2MWEy0qNRWiaDckk/pvpBWEUoMBdnAdi9wGeEwJ8KtVCrKlIqVFlP20AeHcSUlVUlkmthSj77wyWaZJqWJuEgJY3sGDt22iFOGJW2am5Fg1vkIcMOylaPUYgKYJKQmwqQH/AH/0g3DqBDvUXBYH2f5jeBV4QioCiEmoSAEAksHO7dN+sGYbCvLUpSgCGZLOTZ32p09o1S8lce7JMJjRKWJiXcX5qsxGvQ/SNPwvxbKWoIWFBzRTpa+rRiZ6kmgBfrW7Pb0hs0F0OS/XpRw2jj0jeE3E0nBSydVkYmWoHKoK++scxx+JlmdPZSgszFmlgAprVJDDT+sWuG8UJQ+cZSLsX7mmkUGKYLMx3KipRCnITmdTDpUW7dYucrIhGtkauJlLW5aFiAS73HasOHGVsUylKTmemYhJe9BQ+sQTsJnIIsbNX0Z7hWovESsEtJBCuYmzuFbK93HrBFryKUfQThsFRyG6i0NxWBAObKmn4gIK5pSFFZS4AypAJzE9dEs5ftvAE/GmtANjWvoPpGnZMjq0XPDcC75cjEhw4zXaxDl6H1jbeR/ZiWsPmqUliA+431jn/COKCXPQWHKQTS7Flelm7x0efNRRQLhVRd2h8Yp7MnxDwYlIM3DTFSZlyElnajHRQbRT21g/g3CfiMwIWVmisoLhmDOKCj036xcTS5tb79YzvhrxCFlUiZ/xJalISqjHISPcsT17xVZIDsDwo4ZZMnlSoc8uySRqC3KW193ox+O4ohcpUuyzlORTuAFAu7sRQ1HWCEzgPiH6xXcW+HzEsFS3UNiAKpPQj5gQUMmkKWH92t6iC5SyFJykMSD62/Vnio4TxRGJlhctmLio1D3BqC4+6RPKJSATUH8LsX6em0AFfM8TCRjpiFciVFIBJo5SBlOz6Hc9o1kmeFpCk2J+32Mcu8eTkLxi0ioyh3/MQT/7SmH+DfF68PM8nEKzIBZC1OaN8Ki3so9jE2VRtPFMsHCzk0zFBUP7pRUGurhuxMYnw54jdBCkvUakMe23SLXxV4lRMlkS1Zs5y0LkJFSfveMMtDElLuqgIo/oIXag62dPR4uSRWWx15h+sKOZy5pb4/c19XhRXYXUI4dKGRZYO7OwepaHTB/apT+HbT4TpChR58v7MZNiP+H3Wx6jbtDsOs+Xc/iHo8KFGD0IMlIBXKJAJzAV2vAQNFf/ALDChRqv6lIn4sWMtv7v0hiamu3/AMhChQvARLPB1Qp6tZ6tQ2gfBTCVzHJLO1bU0hQogHoIxqiJRajW6OHLbQKr4Vf4wPnHsKNUOB5NQAFMGt9YYKhT1qfoIUKNDoWjzh1ZaXrzf/IRLxBPIn73hQofkbPeFpHPT8K/0P1rEMv409BT5QoUMkI4gOUfekUc037/ALwoUaQM5k4U01LUon/2COm4D/hyv8A+pjyFG8DGZ7xRTS1kUIQSCKF2jlXBlnM7l+Uvq/KX71PvChRTJR14/CPT6RWcU/4M/wDwfpChQmBj/B0wifMSCQLsLXa3aN/ik/DChQDZxvGzCVrJJJK1OXvzQ9Zt96woUZPZoFYY1H3tCxYv/iMKFCYwOakOYUKFDG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6" name="Picture 6" descr="https://encrypted-tbn0.gstatic.com/images?q=tbn:ANd9GcQdBHdPC28TeHyl3FdFtlrHNUXHG5Epf48uzy9ipqFU15Pkv6X-"/>
          <p:cNvPicPr>
            <a:picLocks noChangeAspect="1" noChangeArrowheads="1"/>
          </p:cNvPicPr>
          <p:nvPr/>
        </p:nvPicPr>
        <p:blipFill>
          <a:blip r:embed="rId3"/>
          <a:srcRect/>
          <a:stretch>
            <a:fillRect/>
          </a:stretch>
        </p:blipFill>
        <p:spPr bwMode="auto">
          <a:xfrm>
            <a:off x="2779486" y="3407229"/>
            <a:ext cx="4238170" cy="3178628"/>
          </a:xfrm>
          <a:prstGeom prst="roundRect">
            <a:avLst/>
          </a:prstGeom>
          <a:noFill/>
        </p:spPr>
      </p:pic>
      <p:cxnSp>
        <p:nvCxnSpPr>
          <p:cNvPr id="7" name="Straight Connector 6"/>
          <p:cNvCxnSpPr/>
          <p:nvPr/>
        </p:nvCxnSpPr>
        <p:spPr>
          <a:xfrm>
            <a:off x="784850" y="793069"/>
            <a:ext cx="5522003"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0401" y="241299"/>
            <a:ext cx="8163150" cy="1840419"/>
          </a:xfrm>
        </p:spPr>
        <p:txBody>
          <a:bodyPr/>
          <a:lstStyle/>
          <a:p>
            <a:pPr algn="ctr"/>
            <a:r>
              <a:rPr lang="en-US" dirty="0" smtClean="0"/>
              <a:t>THANK YOU TO OUR </a:t>
            </a:r>
          </a:p>
          <a:p>
            <a:r>
              <a:rPr lang="en-US" dirty="0" smtClean="0"/>
              <a:t>   FUNDER 				 &amp; 			PARTNERS</a:t>
            </a:r>
          </a:p>
          <a:p>
            <a:pPr algn="r"/>
            <a:endParaRPr lang="en-US" dirty="0" smtClean="0"/>
          </a:p>
          <a:p>
            <a:endParaRPr lang="en-US" dirty="0"/>
          </a:p>
        </p:txBody>
      </p:sp>
      <p:pic>
        <p:nvPicPr>
          <p:cNvPr id="4" name="Picture 3" descr="https://lh6.googleusercontent.com/-iEKEnWTCfsg/AAAAAAAAAAI/AAAAAAAAAFI/nC3EdfH9gdM/s120-c/photo.jpg"/>
          <p:cNvPicPr>
            <a:picLocks noChangeAspect="1" noChangeArrowheads="1"/>
          </p:cNvPicPr>
          <p:nvPr/>
        </p:nvPicPr>
        <p:blipFill>
          <a:blip r:embed="rId3"/>
          <a:srcRect/>
          <a:stretch>
            <a:fillRect/>
          </a:stretch>
        </p:blipFill>
        <p:spPr bwMode="auto">
          <a:xfrm>
            <a:off x="660401" y="1719557"/>
            <a:ext cx="3474194" cy="3474197"/>
          </a:xfrm>
          <a:prstGeom prst="rect">
            <a:avLst/>
          </a:prstGeom>
          <a:noFill/>
        </p:spPr>
      </p:pic>
      <p:pic>
        <p:nvPicPr>
          <p:cNvPr id="6" name="Picture 6" descr="GreenTreks"/>
          <p:cNvPicPr>
            <a:picLocks noChangeAspect="1" noChangeArrowheads="1"/>
          </p:cNvPicPr>
          <p:nvPr/>
        </p:nvPicPr>
        <p:blipFill>
          <a:blip r:embed="rId4"/>
          <a:srcRect/>
          <a:stretch>
            <a:fillRect/>
          </a:stretch>
        </p:blipFill>
        <p:spPr bwMode="auto">
          <a:xfrm>
            <a:off x="4388595" y="2495766"/>
            <a:ext cx="4638675" cy="1238250"/>
          </a:xfrm>
          <a:prstGeom prst="rect">
            <a:avLst/>
          </a:prstGeom>
          <a:noFill/>
        </p:spPr>
      </p:pic>
      <p:pic>
        <p:nvPicPr>
          <p:cNvPr id="7" name="Picture 2" descr="TTF Watershed"/>
          <p:cNvPicPr>
            <a:picLocks noChangeAspect="1" noChangeArrowheads="1"/>
          </p:cNvPicPr>
          <p:nvPr/>
        </p:nvPicPr>
        <p:blipFill>
          <a:blip r:embed="rId5"/>
          <a:srcRect/>
          <a:stretch>
            <a:fillRect/>
          </a:stretch>
        </p:blipFill>
        <p:spPr bwMode="auto">
          <a:xfrm>
            <a:off x="4494380" y="1506546"/>
            <a:ext cx="4457896" cy="939004"/>
          </a:xfrm>
          <a:prstGeom prst="rect">
            <a:avLst/>
          </a:prstGeom>
          <a:noFill/>
        </p:spPr>
      </p:pic>
      <p:pic>
        <p:nvPicPr>
          <p:cNvPr id="8" name="Picture 7" descr="fsshield_grn_transp.gif"/>
          <p:cNvPicPr>
            <a:picLocks noChangeAspect="1"/>
          </p:cNvPicPr>
          <p:nvPr/>
        </p:nvPicPr>
        <p:blipFill>
          <a:blip r:embed="rId6"/>
          <a:stretch>
            <a:fillRect/>
          </a:stretch>
        </p:blipFill>
        <p:spPr>
          <a:xfrm>
            <a:off x="6194316" y="5411776"/>
            <a:ext cx="1110745" cy="1211722"/>
          </a:xfrm>
          <a:prstGeom prst="rect">
            <a:avLst/>
          </a:prstGeom>
        </p:spPr>
      </p:pic>
      <p:pic>
        <p:nvPicPr>
          <p:cNvPr id="9" name="Picture 2"/>
          <p:cNvPicPr>
            <a:picLocks noChangeAspect="1" noChangeArrowheads="1"/>
          </p:cNvPicPr>
          <p:nvPr/>
        </p:nvPicPr>
        <p:blipFill>
          <a:blip r:embed="rId7"/>
          <a:srcRect/>
          <a:stretch>
            <a:fillRect/>
          </a:stretch>
        </p:blipFill>
        <p:spPr bwMode="auto">
          <a:xfrm>
            <a:off x="4721778" y="3835099"/>
            <a:ext cx="4095655" cy="12414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8710" y="1238865"/>
            <a:ext cx="8775290" cy="3775587"/>
          </a:xfrm>
          <a:prstGeom prst="rect">
            <a:avLst/>
          </a:prstGeom>
          <a:solidFill>
            <a:srgbClr val="8FD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660401" y="250723"/>
            <a:ext cx="7771170" cy="685800"/>
          </a:xfrm>
        </p:spPr>
        <p:txBody>
          <a:bodyPr/>
          <a:lstStyle/>
          <a:p>
            <a:r>
              <a:rPr lang="en-US" dirty="0" smtClean="0"/>
              <a:t>Next up……………….</a:t>
            </a:r>
            <a:endParaRPr lang="en-US" dirty="0"/>
          </a:p>
        </p:txBody>
      </p:sp>
      <p:sp>
        <p:nvSpPr>
          <p:cNvPr id="4" name="TextBox 3"/>
          <p:cNvSpPr txBox="1"/>
          <p:nvPr/>
        </p:nvSpPr>
        <p:spPr>
          <a:xfrm>
            <a:off x="1828800" y="1238865"/>
            <a:ext cx="5736771" cy="954107"/>
          </a:xfrm>
          <a:prstGeom prst="rect">
            <a:avLst/>
          </a:prstGeom>
          <a:noFill/>
        </p:spPr>
        <p:txBody>
          <a:bodyPr wrap="square" rtlCol="0">
            <a:spAutoFit/>
          </a:bodyPr>
          <a:lstStyle/>
          <a:p>
            <a:pPr algn="ctr"/>
            <a:r>
              <a:rPr lang="en-US" sz="2800" b="1" dirty="0" smtClean="0"/>
              <a:t>How is your town planning to manage stormwater?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0" y="241299"/>
            <a:ext cx="8483599" cy="1322029"/>
          </a:xfrm>
        </p:spPr>
        <p:txBody>
          <a:bodyPr/>
          <a:lstStyle/>
          <a:p>
            <a:r>
              <a:rPr lang="en-US" dirty="0" smtClean="0"/>
              <a:t>Maintaining Green Stormwater Infrastructure (GSI)  Systems</a:t>
            </a:r>
            <a:endParaRPr lang="en-US" dirty="0"/>
          </a:p>
        </p:txBody>
      </p:sp>
      <p:cxnSp>
        <p:nvCxnSpPr>
          <p:cNvPr id="4" name="Straight Connector 3"/>
          <p:cNvCxnSpPr/>
          <p:nvPr/>
        </p:nvCxnSpPr>
        <p:spPr>
          <a:xfrm>
            <a:off x="793132" y="1418865"/>
            <a:ext cx="7112000" cy="1588"/>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793132" y="1563328"/>
            <a:ext cx="7424964" cy="3416320"/>
          </a:xfrm>
          <a:prstGeom prst="rect">
            <a:avLst/>
          </a:prstGeom>
        </p:spPr>
        <p:txBody>
          <a:bodyPr wrap="square">
            <a:spAutoFit/>
          </a:bodyPr>
          <a:lstStyle/>
          <a:p>
            <a:r>
              <a:rPr lang="en-US" sz="3200" dirty="0" smtClean="0">
                <a:solidFill>
                  <a:srgbClr val="97AD3A"/>
                </a:solidFill>
              </a:rPr>
              <a:t>Sustaining green stormwater infrastructure through proper landscape management</a:t>
            </a:r>
          </a:p>
          <a:p>
            <a:endParaRPr lang="en-US" sz="1200" dirty="0" smtClean="0">
              <a:solidFill>
                <a:srgbClr val="97AD3A"/>
              </a:solidFill>
            </a:endParaRPr>
          </a:p>
          <a:p>
            <a:endParaRPr lang="en-US" sz="1200" dirty="0" smtClean="0">
              <a:solidFill>
                <a:srgbClr val="97AD3A"/>
              </a:solidFill>
            </a:endParaRPr>
          </a:p>
          <a:p>
            <a:r>
              <a:rPr lang="en-US" sz="2800" dirty="0" smtClean="0">
                <a:solidFill>
                  <a:srgbClr val="97AD3A"/>
                </a:solidFill>
              </a:rPr>
              <a:t>Managing surrounding landscapes to the reduce impacts on Green Stormwater Infrastructure</a:t>
            </a:r>
          </a:p>
          <a:p>
            <a:endParaRPr lang="en-US" sz="2400" dirty="0" smtClean="0">
              <a:solidFill>
                <a:srgbClr val="97AD3A"/>
              </a:solidFill>
            </a:endParaRPr>
          </a:p>
          <a:p>
            <a:r>
              <a:rPr lang="en-US" sz="2400" dirty="0" smtClean="0">
                <a:solidFill>
                  <a:srgbClr val="97AD3A"/>
                </a:solidFill>
              </a:rPr>
              <a:t>Emma Melvin</a:t>
            </a:r>
          </a:p>
          <a:p>
            <a:r>
              <a:rPr lang="en-US" sz="2400" dirty="0" smtClean="0">
                <a:solidFill>
                  <a:srgbClr val="97AD3A"/>
                </a:solidFill>
              </a:rPr>
              <a:t>PHS Regional Project Manager</a:t>
            </a:r>
            <a:endParaRPr lang="en-US" sz="2400" dirty="0">
              <a:solidFill>
                <a:srgbClr val="97AD3A"/>
              </a:solidFill>
            </a:endParaRPr>
          </a:p>
        </p:txBody>
      </p:sp>
      <p:sp>
        <p:nvSpPr>
          <p:cNvPr id="6" name="Rectangle 5"/>
          <p:cNvSpPr/>
          <p:nvPr/>
        </p:nvSpPr>
        <p:spPr>
          <a:xfrm>
            <a:off x="347885" y="4835236"/>
            <a:ext cx="7557247" cy="20227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900"/>
              </a:solidFill>
            </a:endParaRPr>
          </a:p>
        </p:txBody>
      </p:sp>
      <p:pic>
        <p:nvPicPr>
          <p:cNvPr id="7" name="Picture 2" descr="http://farm3.staticflickr.com/2627/3777125823_970f9dda2a.jpg"/>
          <p:cNvPicPr>
            <a:picLocks noChangeAspect="1" noChangeArrowheads="1"/>
          </p:cNvPicPr>
          <p:nvPr/>
        </p:nvPicPr>
        <p:blipFill>
          <a:blip r:embed="rId3"/>
          <a:srcRect/>
          <a:stretch>
            <a:fillRect/>
          </a:stretch>
        </p:blipFill>
        <p:spPr bwMode="auto">
          <a:xfrm>
            <a:off x="526515" y="5041971"/>
            <a:ext cx="2199698" cy="1649774"/>
          </a:xfrm>
          <a:prstGeom prst="roundRect">
            <a:avLst/>
          </a:prstGeom>
          <a:ln>
            <a:noFill/>
          </a:ln>
          <a:effectLst/>
        </p:spPr>
      </p:pic>
      <p:pic>
        <p:nvPicPr>
          <p:cNvPr id="8" name="Picture 4" descr="http://155.247.107.222/tvssi/images/villanova_site1.jpg"/>
          <p:cNvPicPr>
            <a:picLocks noChangeAspect="1" noChangeArrowheads="1"/>
          </p:cNvPicPr>
          <p:nvPr/>
        </p:nvPicPr>
        <p:blipFill>
          <a:blip r:embed="rId4"/>
          <a:srcRect/>
          <a:stretch>
            <a:fillRect/>
          </a:stretch>
        </p:blipFill>
        <p:spPr bwMode="auto">
          <a:xfrm>
            <a:off x="2895641" y="4987636"/>
            <a:ext cx="2251110" cy="1703966"/>
          </a:xfrm>
          <a:prstGeom prst="roundRect">
            <a:avLst/>
          </a:prstGeom>
          <a:ln>
            <a:noFill/>
          </a:ln>
          <a:effectLst/>
        </p:spPr>
      </p:pic>
      <p:pic>
        <p:nvPicPr>
          <p:cNvPr id="9" name="Picture 6" descr="http://www.jcwp.org/Huntingdon_Co._AMD_013.jpg"/>
          <p:cNvPicPr>
            <a:picLocks noChangeAspect="1" noChangeArrowheads="1"/>
          </p:cNvPicPr>
          <p:nvPr/>
        </p:nvPicPr>
        <p:blipFill>
          <a:blip r:embed="rId5"/>
          <a:srcRect/>
          <a:stretch>
            <a:fillRect/>
          </a:stretch>
        </p:blipFill>
        <p:spPr bwMode="auto">
          <a:xfrm>
            <a:off x="5289291" y="5006176"/>
            <a:ext cx="2485483" cy="1657859"/>
          </a:xfrm>
          <a:prstGeom prst="roundRect">
            <a:avLst/>
          </a:prstGeom>
          <a:ln>
            <a:noFill/>
          </a:ln>
          <a:effectLst/>
        </p:spPr>
      </p:pic>
      <p:cxnSp>
        <p:nvCxnSpPr>
          <p:cNvPr id="10" name="Straight Connector 9"/>
          <p:cNvCxnSpPr/>
          <p:nvPr/>
        </p:nvCxnSpPr>
        <p:spPr>
          <a:xfrm>
            <a:off x="793132" y="2775857"/>
            <a:ext cx="7112000" cy="1588"/>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Managing for function and aesthetics </a:t>
            </a:r>
            <a:endParaRPr lang="en-US" dirty="0"/>
          </a:p>
        </p:txBody>
      </p:sp>
      <p:pic>
        <p:nvPicPr>
          <p:cNvPr id="30722" name="Picture 2" descr="http://3.bp.blogspot.com/_hikjq4SSRx4/TA3XPpTpwnI/AAAAAAAABh8/YqLp_rZeMo8/s400/Adams+St+Rain+Gard+6.1.10.JPG"/>
          <p:cNvPicPr>
            <a:picLocks noChangeAspect="1" noChangeArrowheads="1"/>
          </p:cNvPicPr>
          <p:nvPr/>
        </p:nvPicPr>
        <p:blipFill>
          <a:blip r:embed="rId3"/>
          <a:srcRect/>
          <a:stretch>
            <a:fillRect/>
          </a:stretch>
        </p:blipFill>
        <p:spPr bwMode="auto">
          <a:xfrm>
            <a:off x="660400" y="927100"/>
            <a:ext cx="7443075" cy="4968253"/>
          </a:xfrm>
          <a:prstGeom prst="round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5441" y="763248"/>
            <a:ext cx="8595360" cy="6094752"/>
          </a:xfrm>
          <a:prstGeom prst="rect">
            <a:avLst/>
          </a:prstGeom>
          <a:solidFill>
            <a:srgbClr val="8FD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0744" y="55362"/>
            <a:ext cx="5593878" cy="584775"/>
          </a:xfrm>
          <a:prstGeom prst="rect">
            <a:avLst/>
          </a:prstGeom>
          <a:noFill/>
        </p:spPr>
        <p:txBody>
          <a:bodyPr wrap="square" rtlCol="0">
            <a:spAutoFit/>
          </a:bodyPr>
          <a:lstStyle/>
          <a:p>
            <a:r>
              <a:rPr lang="en-US" sz="3200" dirty="0" smtClean="0">
                <a:solidFill>
                  <a:srgbClr val="004080"/>
                </a:solidFill>
                <a:latin typeface="Arial" pitchFamily="34" charset="0"/>
                <a:cs typeface="Arial" pitchFamily="34" charset="0"/>
              </a:rPr>
              <a:t>   </a:t>
            </a:r>
            <a:r>
              <a:rPr lang="en-US" sz="3200" b="1" dirty="0" smtClean="0">
                <a:solidFill>
                  <a:srgbClr val="004080"/>
                </a:solidFill>
                <a:latin typeface="Arial" pitchFamily="34" charset="0"/>
                <a:cs typeface="Arial" pitchFamily="34" charset="0"/>
              </a:rPr>
              <a:t>Bio-Retention  Systems</a:t>
            </a:r>
            <a:endParaRPr lang="en-US" sz="3200" b="1" dirty="0">
              <a:solidFill>
                <a:srgbClr val="004080"/>
              </a:solidFill>
              <a:latin typeface="Arial" pitchFamily="34" charset="0"/>
              <a:cs typeface="Arial" pitchFamily="34" charset="0"/>
            </a:endParaRPr>
          </a:p>
        </p:txBody>
      </p:sp>
      <p:sp>
        <p:nvSpPr>
          <p:cNvPr id="11" name="TextBox 10"/>
          <p:cNvSpPr txBox="1"/>
          <p:nvPr/>
        </p:nvSpPr>
        <p:spPr>
          <a:xfrm>
            <a:off x="3511644" y="6121589"/>
            <a:ext cx="5088059" cy="584775"/>
          </a:xfrm>
          <a:prstGeom prst="rect">
            <a:avLst/>
          </a:prstGeom>
          <a:noFill/>
        </p:spPr>
        <p:txBody>
          <a:bodyPr wrap="square" rtlCol="0">
            <a:spAutoFit/>
          </a:bodyPr>
          <a:lstStyle/>
          <a:p>
            <a:r>
              <a:rPr lang="en-US" sz="3200" b="1" dirty="0" smtClean="0"/>
              <a:t>     </a:t>
            </a:r>
            <a:endParaRPr lang="en-US" sz="3200" b="1" dirty="0">
              <a:solidFill>
                <a:srgbClr val="002060"/>
              </a:solidFill>
            </a:endParaRPr>
          </a:p>
        </p:txBody>
      </p:sp>
      <p:pic>
        <p:nvPicPr>
          <p:cNvPr id="14" name="Picture 4" descr="http://www.cloos-la.com/R-I%2072s/Bio-Retention%20Area%20Perspective%2072.jpg"/>
          <p:cNvPicPr>
            <a:picLocks noChangeAspect="1" noChangeArrowheads="1"/>
          </p:cNvPicPr>
          <p:nvPr/>
        </p:nvPicPr>
        <p:blipFill>
          <a:blip r:embed="rId3"/>
          <a:srcRect/>
          <a:stretch>
            <a:fillRect/>
          </a:stretch>
        </p:blipFill>
        <p:spPr bwMode="auto">
          <a:xfrm>
            <a:off x="660401" y="905932"/>
            <a:ext cx="8066130" cy="5345681"/>
          </a:xfrm>
          <a:prstGeom prst="roundRect">
            <a:avLst/>
          </a:prstGeom>
          <a:noFill/>
        </p:spPr>
      </p:pic>
      <p:pic>
        <p:nvPicPr>
          <p:cNvPr id="16" name="Picture 15" descr="garden with sediment.png"/>
          <p:cNvPicPr>
            <a:picLocks noChangeAspect="1"/>
          </p:cNvPicPr>
          <p:nvPr/>
        </p:nvPicPr>
        <p:blipFill>
          <a:blip r:embed="rId4"/>
          <a:stretch>
            <a:fillRect/>
          </a:stretch>
        </p:blipFill>
        <p:spPr>
          <a:xfrm>
            <a:off x="660400" y="867747"/>
            <a:ext cx="8118831" cy="5383866"/>
          </a:xfrm>
          <a:prstGeom prst="roundRect">
            <a:avLst/>
          </a:prstGeom>
        </p:spPr>
      </p:pic>
      <p:pic>
        <p:nvPicPr>
          <p:cNvPr id="17" name="Picture 16" descr="debris in garden.png"/>
          <p:cNvPicPr>
            <a:picLocks noChangeAspect="1"/>
          </p:cNvPicPr>
          <p:nvPr/>
        </p:nvPicPr>
        <p:blipFill>
          <a:blip r:embed="rId5"/>
          <a:stretch>
            <a:fillRect/>
          </a:stretch>
        </p:blipFill>
        <p:spPr>
          <a:xfrm>
            <a:off x="668183" y="873274"/>
            <a:ext cx="8080341" cy="5358341"/>
          </a:xfrm>
          <a:prstGeom prst="roundRect">
            <a:avLst/>
          </a:prstGeom>
        </p:spPr>
      </p:pic>
      <p:pic>
        <p:nvPicPr>
          <p:cNvPr id="19" name="Picture 18" descr="weeds in the garden.png"/>
          <p:cNvPicPr>
            <a:picLocks noChangeAspect="1"/>
          </p:cNvPicPr>
          <p:nvPr/>
        </p:nvPicPr>
        <p:blipFill>
          <a:blip r:embed="rId6"/>
          <a:stretch>
            <a:fillRect/>
          </a:stretch>
        </p:blipFill>
        <p:spPr>
          <a:xfrm>
            <a:off x="685586" y="856944"/>
            <a:ext cx="8135122" cy="5394669"/>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171"/>
            <a:ext cx="7772400" cy="1153887"/>
          </a:xfrm>
        </p:spPr>
        <p:txBody>
          <a:bodyPr>
            <a:normAutofit/>
          </a:bodyPr>
          <a:lstStyle/>
          <a:p>
            <a:pPr algn="l"/>
            <a:r>
              <a:rPr lang="en-US" sz="3200" b="1" dirty="0" smtClean="0">
                <a:solidFill>
                  <a:srgbClr val="004080"/>
                </a:solidFill>
                <a:latin typeface="Arial"/>
                <a:ea typeface="+mn-ea"/>
                <a:cs typeface="Arial"/>
              </a:rPr>
              <a:t>Non-native Invasive Plants</a:t>
            </a:r>
            <a:endParaRPr lang="en-US" sz="3200" b="1" dirty="0">
              <a:solidFill>
                <a:srgbClr val="004080"/>
              </a:solidFill>
              <a:latin typeface="Arial"/>
              <a:ea typeface="+mn-ea"/>
              <a:cs typeface="Arial"/>
            </a:endParaRPr>
          </a:p>
        </p:txBody>
      </p:sp>
      <p:sp>
        <p:nvSpPr>
          <p:cNvPr id="3" name="Subtitle 2"/>
          <p:cNvSpPr>
            <a:spLocks noGrp="1"/>
          </p:cNvSpPr>
          <p:nvPr>
            <p:ph type="subTitle" idx="1"/>
          </p:nvPr>
        </p:nvSpPr>
        <p:spPr>
          <a:xfrm>
            <a:off x="685800" y="1034143"/>
            <a:ext cx="7391400" cy="1709056"/>
          </a:xfrm>
        </p:spPr>
        <p:txBody>
          <a:bodyPr>
            <a:normAutofit/>
          </a:bodyPr>
          <a:lstStyle/>
          <a:p>
            <a:pPr algn="l"/>
            <a:r>
              <a:rPr lang="en-US" dirty="0" smtClean="0">
                <a:solidFill>
                  <a:schemeClr val="tx1"/>
                </a:solidFill>
              </a:rPr>
              <a:t>Non-native plants that have an adverse impact on habitats or eco-regions they are introduced to. Ecological impacts include:</a:t>
            </a:r>
          </a:p>
          <a:p>
            <a:endParaRPr lang="en-US" dirty="0" smtClean="0">
              <a:solidFill>
                <a:schemeClr val="tx1"/>
              </a:solidFill>
            </a:endParaRPr>
          </a:p>
          <a:p>
            <a:pPr algn="l"/>
            <a:endParaRPr lang="en-US" sz="1400" dirty="0" smtClean="0">
              <a:solidFill>
                <a:schemeClr val="tx1"/>
              </a:solidFill>
            </a:endParaRPr>
          </a:p>
          <a:p>
            <a:pPr algn="l">
              <a:buFont typeface="Arial" pitchFamily="34" charset="0"/>
              <a:buChar char="•"/>
            </a:pPr>
            <a:endParaRPr lang="en-US" sz="1400" dirty="0" smtClean="0">
              <a:solidFill>
                <a:schemeClr val="tx1"/>
              </a:solidFill>
            </a:endParaRPr>
          </a:p>
          <a:p>
            <a:pPr algn="l"/>
            <a:endParaRPr lang="en-US" sz="1400" dirty="0">
              <a:solidFill>
                <a:schemeClr val="tx1"/>
              </a:solidFill>
            </a:endParaRPr>
          </a:p>
        </p:txBody>
      </p:sp>
      <p:pic>
        <p:nvPicPr>
          <p:cNvPr id="7" name="Picture 2" descr="http://upload.wikimedia.org/wikipedia/commons/0/02/Purple_loosestrife.jpg"/>
          <p:cNvPicPr>
            <a:picLocks noChangeAspect="1" noChangeArrowheads="1"/>
          </p:cNvPicPr>
          <p:nvPr/>
        </p:nvPicPr>
        <p:blipFill>
          <a:blip r:embed="rId3"/>
          <a:srcRect/>
          <a:stretch>
            <a:fillRect/>
          </a:stretch>
        </p:blipFill>
        <p:spPr bwMode="auto">
          <a:xfrm>
            <a:off x="580101" y="2906490"/>
            <a:ext cx="2400300" cy="3743325"/>
          </a:xfrm>
          <a:prstGeom prst="roundRect">
            <a:avLst/>
          </a:prstGeom>
          <a:noFill/>
        </p:spPr>
      </p:pic>
      <p:pic>
        <p:nvPicPr>
          <p:cNvPr id="8" name="Picture 8" descr="http://littletennessee.org/attachments/Image/Multiflora%3D20rose%3D20leaves.jpg?template=generic&amp;.jpg"/>
          <p:cNvPicPr>
            <a:picLocks noChangeAspect="1" noChangeArrowheads="1"/>
          </p:cNvPicPr>
          <p:nvPr/>
        </p:nvPicPr>
        <p:blipFill>
          <a:blip r:embed="rId4" cstate="print"/>
          <a:srcRect/>
          <a:stretch>
            <a:fillRect/>
          </a:stretch>
        </p:blipFill>
        <p:spPr bwMode="auto">
          <a:xfrm>
            <a:off x="3145945" y="2950034"/>
            <a:ext cx="2743195" cy="2057396"/>
          </a:xfrm>
          <a:prstGeom prst="roundRect">
            <a:avLst/>
          </a:prstGeom>
          <a:noFill/>
        </p:spPr>
      </p:pic>
      <p:pic>
        <p:nvPicPr>
          <p:cNvPr id="9" name="Picture 4" descr="http://www.ecocontrol.co.uk/upfile/200891193733-250.jpg">
            <a:hlinkClick r:id="rId5"/>
          </p:cNvPr>
          <p:cNvPicPr>
            <a:picLocks noChangeAspect="1" noChangeArrowheads="1"/>
          </p:cNvPicPr>
          <p:nvPr/>
        </p:nvPicPr>
        <p:blipFill>
          <a:blip r:embed="rId6" cstate="print"/>
          <a:srcRect/>
          <a:stretch>
            <a:fillRect/>
          </a:stretch>
        </p:blipFill>
        <p:spPr bwMode="auto">
          <a:xfrm>
            <a:off x="6063316" y="2903766"/>
            <a:ext cx="2804885" cy="2103664"/>
          </a:xfrm>
          <a:prstGeom prst="roundRect">
            <a:avLst/>
          </a:prstGeom>
          <a:noFill/>
        </p:spPr>
      </p:pic>
      <p:pic>
        <p:nvPicPr>
          <p:cNvPr id="10" name="Picture 8" descr="http://www.madgardeners.com/images/photos/closeup.jpg">
            <a:hlinkClick r:id="rId7"/>
          </p:cNvPr>
          <p:cNvPicPr>
            <a:picLocks noChangeAspect="1" noChangeArrowheads="1"/>
          </p:cNvPicPr>
          <p:nvPr/>
        </p:nvPicPr>
        <p:blipFill>
          <a:blip r:embed="rId8" cstate="print"/>
          <a:srcRect/>
          <a:stretch>
            <a:fillRect/>
          </a:stretch>
        </p:blipFill>
        <p:spPr bwMode="auto">
          <a:xfrm>
            <a:off x="3516080" y="5106761"/>
            <a:ext cx="2144493" cy="1608370"/>
          </a:xfrm>
          <a:prstGeom prst="roundRect">
            <a:avLst/>
          </a:prstGeom>
          <a:noFill/>
        </p:spPr>
      </p:pic>
      <p:cxnSp>
        <p:nvCxnSpPr>
          <p:cNvPr id="11" name="Straight Connector 10"/>
          <p:cNvCxnSpPr/>
          <p:nvPr/>
        </p:nvCxnSpPr>
        <p:spPr>
          <a:xfrm>
            <a:off x="793132" y="838200"/>
            <a:ext cx="7112000" cy="1588"/>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5686"/>
            <a:ext cx="7772400" cy="838200"/>
          </a:xfrm>
        </p:spPr>
        <p:txBody>
          <a:bodyPr>
            <a:normAutofit/>
          </a:bodyPr>
          <a:lstStyle/>
          <a:p>
            <a:pPr algn="l"/>
            <a:r>
              <a:rPr lang="en-US" sz="3200" b="1" dirty="0" smtClean="0">
                <a:solidFill>
                  <a:srgbClr val="004080"/>
                </a:solidFill>
                <a:latin typeface="Arial"/>
                <a:ea typeface="+mn-ea"/>
                <a:cs typeface="Arial"/>
              </a:rPr>
              <a:t>Weed Plant</a:t>
            </a:r>
            <a:endParaRPr lang="en-US" sz="3200" b="1" dirty="0">
              <a:solidFill>
                <a:srgbClr val="004080"/>
              </a:solidFill>
              <a:latin typeface="Arial"/>
              <a:ea typeface="+mn-ea"/>
              <a:cs typeface="Arial"/>
            </a:endParaRPr>
          </a:p>
        </p:txBody>
      </p:sp>
      <p:sp>
        <p:nvSpPr>
          <p:cNvPr id="3" name="Subtitle 2"/>
          <p:cNvSpPr>
            <a:spLocks noGrp="1"/>
          </p:cNvSpPr>
          <p:nvPr>
            <p:ph type="subTitle" idx="1"/>
          </p:nvPr>
        </p:nvSpPr>
        <p:spPr>
          <a:xfrm>
            <a:off x="760474" y="1317171"/>
            <a:ext cx="7391400" cy="2969079"/>
          </a:xfrm>
        </p:spPr>
        <p:txBody>
          <a:bodyPr>
            <a:normAutofit fontScale="92500" lnSpcReduction="20000"/>
          </a:bodyPr>
          <a:lstStyle/>
          <a:p>
            <a:pPr algn="l"/>
            <a:r>
              <a:rPr lang="en-US" sz="3500" dirty="0" smtClean="0">
                <a:solidFill>
                  <a:schemeClr val="tx1"/>
                </a:solidFill>
              </a:rPr>
              <a:t>A plant </a:t>
            </a:r>
            <a:r>
              <a:rPr lang="en-US" sz="3500" dirty="0" smtClean="0">
                <a:solidFill>
                  <a:schemeClr val="tx1"/>
                </a:solidFill>
              </a:rPr>
              <a:t>that was </a:t>
            </a:r>
            <a:r>
              <a:rPr lang="en-US" sz="3500" dirty="0" smtClean="0">
                <a:solidFill>
                  <a:schemeClr val="tx1"/>
                </a:solidFill>
              </a:rPr>
              <a:t>not planted by the gardener, that is not valued where it is growing and is usually of vigorous </a:t>
            </a:r>
            <a:r>
              <a:rPr lang="en-US" sz="3500" dirty="0" smtClean="0">
                <a:solidFill>
                  <a:schemeClr val="tx1"/>
                </a:solidFill>
              </a:rPr>
              <a:t>growth that </a:t>
            </a:r>
            <a:r>
              <a:rPr lang="en-US" sz="3500" dirty="0" smtClean="0">
                <a:solidFill>
                  <a:schemeClr val="tx1"/>
                </a:solidFill>
              </a:rPr>
              <a:t>tends to overgrow or choke out more desirable plants. </a:t>
            </a:r>
          </a:p>
          <a:p>
            <a:r>
              <a:rPr lang="en-US" sz="2600" dirty="0" smtClean="0">
                <a:solidFill>
                  <a:schemeClr val="tx1"/>
                </a:solidFill>
              </a:rPr>
              <a:t>Ex. Dandelions, crab grass in a garden, broadleaf  and plaintains</a:t>
            </a:r>
          </a:p>
          <a:p>
            <a:pPr algn="l"/>
            <a:endParaRPr lang="en-US" sz="1400" dirty="0">
              <a:solidFill>
                <a:schemeClr val="tx1"/>
              </a:solidFill>
            </a:endParaRPr>
          </a:p>
        </p:txBody>
      </p:sp>
      <p:pic>
        <p:nvPicPr>
          <p:cNvPr id="4" name="Picture 6" descr="http://upload.wikimedia.org/wikipedia/commons/9/9d/Beifuss.JPG">
            <a:hlinkClick r:id="rId3"/>
          </p:cNvPr>
          <p:cNvPicPr>
            <a:picLocks noChangeAspect="1" noChangeArrowheads="1"/>
          </p:cNvPicPr>
          <p:nvPr/>
        </p:nvPicPr>
        <p:blipFill>
          <a:blip r:embed="rId4" cstate="print"/>
          <a:srcRect/>
          <a:stretch>
            <a:fillRect/>
          </a:stretch>
        </p:blipFill>
        <p:spPr bwMode="auto">
          <a:xfrm>
            <a:off x="685800" y="4191000"/>
            <a:ext cx="3121723" cy="2343408"/>
          </a:xfrm>
          <a:prstGeom prst="roundRect">
            <a:avLst/>
          </a:prstGeom>
          <a:noFill/>
        </p:spPr>
      </p:pic>
      <p:pic>
        <p:nvPicPr>
          <p:cNvPr id="5" name="Picture 8" descr="http://upload.wikimedia.org/wikipedia/commons/b/b2/Common_Burdock_%282985446216%29.jpg"/>
          <p:cNvPicPr>
            <a:picLocks noChangeAspect="1" noChangeArrowheads="1"/>
          </p:cNvPicPr>
          <p:nvPr/>
        </p:nvPicPr>
        <p:blipFill>
          <a:blip r:embed="rId5"/>
          <a:srcRect l="27504" t="15054"/>
          <a:stretch>
            <a:fillRect/>
          </a:stretch>
        </p:blipFill>
        <p:spPr bwMode="auto">
          <a:xfrm>
            <a:off x="5549236" y="4191000"/>
            <a:ext cx="2657847" cy="2340429"/>
          </a:xfrm>
          <a:prstGeom prst="roundRect">
            <a:avLst/>
          </a:prstGeom>
          <a:noFill/>
        </p:spPr>
      </p:pic>
      <p:pic>
        <p:nvPicPr>
          <p:cNvPr id="6" name="Picture 4" descr="http://www.ppws.vt.edu/scott/weed_id/erica9-1.jpg"/>
          <p:cNvPicPr>
            <a:picLocks noChangeAspect="1" noChangeArrowheads="1"/>
          </p:cNvPicPr>
          <p:nvPr/>
        </p:nvPicPr>
        <p:blipFill>
          <a:blip r:embed="rId6" cstate="print"/>
          <a:srcRect l="8696" r="13043"/>
          <a:stretch>
            <a:fillRect/>
          </a:stretch>
        </p:blipFill>
        <p:spPr bwMode="auto">
          <a:xfrm>
            <a:off x="4111183" y="4191000"/>
            <a:ext cx="1211942" cy="2340429"/>
          </a:xfrm>
          <a:prstGeom prst="roundRect">
            <a:avLst/>
          </a:prstGeom>
          <a:noFill/>
        </p:spPr>
      </p:pic>
      <p:cxnSp>
        <p:nvCxnSpPr>
          <p:cNvPr id="7" name="Straight Connector 6"/>
          <p:cNvCxnSpPr/>
          <p:nvPr/>
        </p:nvCxnSpPr>
        <p:spPr>
          <a:xfrm>
            <a:off x="760474" y="968829"/>
            <a:ext cx="7112000" cy="1588"/>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60401" y="241299"/>
            <a:ext cx="8222342" cy="6344558"/>
          </a:xfrm>
        </p:spPr>
        <p:txBody>
          <a:bodyPr/>
          <a:lstStyle/>
          <a:p>
            <a:r>
              <a:rPr lang="en-US" dirty="0" smtClean="0"/>
              <a:t>Filling out the Planting </a:t>
            </a:r>
            <a:r>
              <a:rPr lang="en-US" dirty="0" smtClean="0"/>
              <a:t>Bed</a:t>
            </a:r>
            <a:endParaRPr lang="en-US" dirty="0" smtClean="0"/>
          </a:p>
          <a:p>
            <a:endParaRPr lang="en-US" sz="1000" dirty="0" smtClean="0"/>
          </a:p>
          <a:p>
            <a:pPr>
              <a:buFont typeface="Arial" pitchFamily="34" charset="0"/>
              <a:buChar char="•"/>
            </a:pPr>
            <a:r>
              <a:rPr lang="en-US" sz="2800" dirty="0" smtClean="0">
                <a:solidFill>
                  <a:schemeClr val="tx1"/>
                </a:solidFill>
              </a:rPr>
              <a:t> </a:t>
            </a:r>
            <a:r>
              <a:rPr lang="en-US" sz="2800" b="0" dirty="0" smtClean="0">
                <a:solidFill>
                  <a:schemeClr val="tx1"/>
                </a:solidFill>
              </a:rPr>
              <a:t>Un-compact planting </a:t>
            </a:r>
            <a:r>
              <a:rPr lang="en-US" sz="2800" b="0" dirty="0" smtClean="0">
                <a:solidFill>
                  <a:schemeClr val="tx1"/>
                </a:solidFill>
              </a:rPr>
              <a:t>bed soil</a:t>
            </a:r>
            <a:endParaRPr lang="en-US" sz="2800" b="0" dirty="0" smtClean="0">
              <a:solidFill>
                <a:schemeClr val="tx1"/>
              </a:solidFill>
            </a:endParaRPr>
          </a:p>
          <a:p>
            <a:pPr>
              <a:buFont typeface="Arial" pitchFamily="34" charset="0"/>
              <a:buChar char="•"/>
            </a:pPr>
            <a:r>
              <a:rPr lang="en-US" sz="2800" b="0" dirty="0" smtClean="0">
                <a:solidFill>
                  <a:schemeClr val="tx1"/>
                </a:solidFill>
              </a:rPr>
              <a:t> Divide thriving plants </a:t>
            </a:r>
          </a:p>
          <a:p>
            <a:pPr>
              <a:buFont typeface="Arial" pitchFamily="34" charset="0"/>
              <a:buChar char="•"/>
            </a:pPr>
            <a:r>
              <a:rPr lang="en-US" sz="2800" b="0" dirty="0" smtClean="0">
                <a:solidFill>
                  <a:schemeClr val="tx1"/>
                </a:solidFill>
              </a:rPr>
              <a:t> </a:t>
            </a:r>
            <a:r>
              <a:rPr lang="en-US" sz="2800" b="0" dirty="0" smtClean="0">
                <a:solidFill>
                  <a:schemeClr val="tx1"/>
                </a:solidFill>
              </a:rPr>
              <a:t>R</a:t>
            </a:r>
            <a:r>
              <a:rPr lang="en-US" sz="2800" b="0" dirty="0" smtClean="0">
                <a:solidFill>
                  <a:schemeClr val="tx1"/>
                </a:solidFill>
              </a:rPr>
              <a:t>emove weeds and dead </a:t>
            </a:r>
            <a:r>
              <a:rPr lang="en-US" sz="2800" b="0" dirty="0" smtClean="0">
                <a:solidFill>
                  <a:schemeClr val="tx1"/>
                </a:solidFill>
              </a:rPr>
              <a:t>plants</a:t>
            </a:r>
          </a:p>
          <a:p>
            <a:pPr>
              <a:buFont typeface="Arial" pitchFamily="34" charset="0"/>
              <a:buChar char="•"/>
            </a:pPr>
            <a:r>
              <a:rPr lang="en-US" sz="2800" b="0" dirty="0" smtClean="0">
                <a:solidFill>
                  <a:schemeClr val="tx1"/>
                </a:solidFill>
              </a:rPr>
              <a:t> Add plant plugs</a:t>
            </a:r>
          </a:p>
          <a:p>
            <a:pPr>
              <a:buFont typeface="Arial" pitchFamily="34" charset="0"/>
              <a:buChar char="•"/>
            </a:pPr>
            <a:r>
              <a:rPr lang="en-US" sz="2800" b="0" dirty="0" smtClean="0">
                <a:solidFill>
                  <a:schemeClr val="tx1"/>
                </a:solidFill>
              </a:rPr>
              <a:t> Replant divided plants</a:t>
            </a:r>
          </a:p>
          <a:p>
            <a:pPr>
              <a:buFont typeface="Arial" pitchFamily="34" charset="0"/>
              <a:buChar char="•"/>
            </a:pPr>
            <a:r>
              <a:rPr lang="en-US" sz="2800" b="0" dirty="0" smtClean="0">
                <a:solidFill>
                  <a:schemeClr val="tx1"/>
                </a:solidFill>
              </a:rPr>
              <a:t> Collect seeds &amp; </a:t>
            </a:r>
          </a:p>
          <a:p>
            <a:r>
              <a:rPr lang="en-US" sz="2800" b="0" dirty="0" smtClean="0">
                <a:solidFill>
                  <a:schemeClr val="tx1"/>
                </a:solidFill>
              </a:rPr>
              <a:t>  disperse throughout </a:t>
            </a:r>
          </a:p>
          <a:p>
            <a:r>
              <a:rPr lang="en-US" sz="2800" b="0" dirty="0" smtClean="0">
                <a:solidFill>
                  <a:schemeClr val="tx1"/>
                </a:solidFill>
              </a:rPr>
              <a:t>  garden</a:t>
            </a:r>
          </a:p>
          <a:p>
            <a:pPr>
              <a:buFont typeface="Arial" pitchFamily="34" charset="0"/>
              <a:buChar char="•"/>
            </a:pPr>
            <a:r>
              <a:rPr lang="en-US" sz="2800" b="0" dirty="0" smtClean="0">
                <a:solidFill>
                  <a:schemeClr val="tx1"/>
                </a:solidFill>
              </a:rPr>
              <a:t> Pruning only broken or damaged branches</a:t>
            </a:r>
          </a:p>
          <a:p>
            <a:endParaRPr lang="en-US" sz="2800" dirty="0"/>
          </a:p>
        </p:txBody>
      </p:sp>
      <p:pic>
        <p:nvPicPr>
          <p:cNvPr id="48130" name="Picture 2" descr="http://img4.sunset.com/i/2008/10/no-mow-1008/no-mow-plant-x.jpg?500:500"/>
          <p:cNvPicPr>
            <a:picLocks noChangeAspect="1" noChangeArrowheads="1"/>
          </p:cNvPicPr>
          <p:nvPr/>
        </p:nvPicPr>
        <p:blipFill>
          <a:blip r:embed="rId3"/>
          <a:srcRect/>
          <a:stretch>
            <a:fillRect/>
          </a:stretch>
        </p:blipFill>
        <p:spPr bwMode="auto">
          <a:xfrm>
            <a:off x="6469969" y="2971527"/>
            <a:ext cx="2231571" cy="2231571"/>
          </a:xfrm>
          <a:prstGeom prst="roundRect">
            <a:avLst/>
          </a:prstGeom>
          <a:noFill/>
        </p:spPr>
      </p:pic>
      <p:pic>
        <p:nvPicPr>
          <p:cNvPr id="48132" name="Picture 4" descr="https://encrypted-tbn2.gstatic.com/images?q=tbn:ANd9GcTHWfrIu9vsBTSbOKI72OFpqAoxtyC54G5qvSJfiJleGN3FALaTWA"/>
          <p:cNvPicPr>
            <a:picLocks noChangeAspect="1" noChangeArrowheads="1"/>
          </p:cNvPicPr>
          <p:nvPr/>
        </p:nvPicPr>
        <p:blipFill>
          <a:blip r:embed="rId4"/>
          <a:srcRect t="15050"/>
          <a:stretch>
            <a:fillRect/>
          </a:stretch>
        </p:blipFill>
        <p:spPr bwMode="auto">
          <a:xfrm>
            <a:off x="7017429" y="544287"/>
            <a:ext cx="1705883" cy="1904723"/>
          </a:xfrm>
          <a:prstGeom prst="roundRect">
            <a:avLst/>
          </a:prstGeom>
          <a:noFill/>
        </p:spPr>
      </p:pic>
      <p:pic>
        <p:nvPicPr>
          <p:cNvPr id="48134" name="Picture 6" descr="http://knjigobube.si/wp-content/uploads/2012/10/zbiranje-semen.jpg"/>
          <p:cNvPicPr>
            <a:picLocks noChangeAspect="1" noChangeArrowheads="1"/>
          </p:cNvPicPr>
          <p:nvPr/>
        </p:nvPicPr>
        <p:blipFill>
          <a:blip r:embed="rId5"/>
          <a:srcRect/>
          <a:stretch>
            <a:fillRect/>
          </a:stretch>
        </p:blipFill>
        <p:spPr bwMode="auto">
          <a:xfrm>
            <a:off x="4600801" y="3189247"/>
            <a:ext cx="1581603" cy="1883545"/>
          </a:xfrm>
          <a:prstGeom prst="roundRect">
            <a:avLst/>
          </a:prstGeom>
          <a:noFill/>
        </p:spPr>
      </p:pic>
      <p:cxnSp>
        <p:nvCxnSpPr>
          <p:cNvPr id="7" name="Straight Connector 6"/>
          <p:cNvCxnSpPr/>
          <p:nvPr/>
        </p:nvCxnSpPr>
        <p:spPr>
          <a:xfrm>
            <a:off x="660401" y="825727"/>
            <a:ext cx="5522003"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melioradesign.net/technologies/Environmental/RainGarden-Large.jpg"/>
          <p:cNvPicPr>
            <a:picLocks noChangeAspect="1" noChangeArrowheads="1"/>
          </p:cNvPicPr>
          <p:nvPr/>
        </p:nvPicPr>
        <p:blipFill>
          <a:blip r:embed="rId3"/>
          <a:srcRect l="15285" r="-780"/>
          <a:stretch>
            <a:fillRect/>
          </a:stretch>
        </p:blipFill>
        <p:spPr bwMode="auto">
          <a:xfrm>
            <a:off x="1737758" y="1675226"/>
            <a:ext cx="6287146" cy="4676588"/>
          </a:xfrm>
          <a:prstGeom prst="roundRect">
            <a:avLst/>
          </a:prstGeom>
          <a:noFill/>
        </p:spPr>
      </p:pic>
      <p:sp>
        <p:nvSpPr>
          <p:cNvPr id="4" name="Subtitle 3"/>
          <p:cNvSpPr>
            <a:spLocks noGrp="1"/>
          </p:cNvSpPr>
          <p:nvPr>
            <p:ph type="subTitle" idx="1"/>
          </p:nvPr>
        </p:nvSpPr>
        <p:spPr/>
        <p:txBody>
          <a:bodyPr/>
          <a:lstStyle/>
          <a:p>
            <a:r>
              <a:rPr lang="en-US" dirty="0" smtClean="0"/>
              <a:t>Working outside the system</a:t>
            </a:r>
          </a:p>
          <a:p>
            <a:endParaRPr lang="en-US" dirty="0"/>
          </a:p>
        </p:txBody>
      </p:sp>
      <p:sp>
        <p:nvSpPr>
          <p:cNvPr id="5" name="TextBox 4"/>
          <p:cNvSpPr txBox="1"/>
          <p:nvPr/>
        </p:nvSpPr>
        <p:spPr>
          <a:xfrm>
            <a:off x="660401" y="927100"/>
            <a:ext cx="8784771" cy="584775"/>
          </a:xfrm>
          <a:prstGeom prst="rect">
            <a:avLst/>
          </a:prstGeom>
          <a:noFill/>
        </p:spPr>
        <p:txBody>
          <a:bodyPr wrap="square" rtlCol="0">
            <a:spAutoFit/>
          </a:bodyPr>
          <a:lstStyle/>
          <a:p>
            <a:r>
              <a:rPr lang="en-US" sz="3200" b="1" dirty="0" smtClean="0"/>
              <a:t>Delineating bio-retention area from turf</a:t>
            </a:r>
          </a:p>
        </p:txBody>
      </p:sp>
      <p:pic>
        <p:nvPicPr>
          <p:cNvPr id="22530" name="Picture 2" descr="rain garden design more rain gardens less water pollution » prairie rivers network Rain Garden Design More Rain Gardens! Less Water Pollution » Prairie Rivers Network"/>
          <p:cNvPicPr>
            <a:picLocks noChangeAspect="1" noChangeArrowheads="1"/>
          </p:cNvPicPr>
          <p:nvPr/>
        </p:nvPicPr>
        <p:blipFill>
          <a:blip r:embed="rId4"/>
          <a:srcRect/>
          <a:stretch>
            <a:fillRect/>
          </a:stretch>
        </p:blipFill>
        <p:spPr bwMode="auto">
          <a:xfrm>
            <a:off x="1737758" y="1647007"/>
            <a:ext cx="6273076" cy="4704807"/>
          </a:xfrm>
          <a:prstGeom prst="roundRect">
            <a:avLst/>
          </a:prstGeom>
          <a:noFill/>
        </p:spPr>
      </p:pic>
      <p:pic>
        <p:nvPicPr>
          <p:cNvPr id="6" name="Picture 5" descr="clividen.JPG"/>
          <p:cNvPicPr>
            <a:picLocks noChangeAspect="1"/>
          </p:cNvPicPr>
          <p:nvPr/>
        </p:nvPicPr>
        <p:blipFill>
          <a:blip r:embed="rId5"/>
          <a:stretch>
            <a:fillRect/>
          </a:stretch>
        </p:blipFill>
        <p:spPr>
          <a:xfrm>
            <a:off x="1737758" y="1663335"/>
            <a:ext cx="6251304" cy="4688479"/>
          </a:xfrm>
          <a:prstGeom prst="roundRect">
            <a:avLst/>
          </a:prstGeom>
        </p:spPr>
      </p:pic>
      <p:pic>
        <p:nvPicPr>
          <p:cNvPr id="47108" name="Picture 4" descr="http://ttfwatershed.org/images/IMG_cliveden0681.jpg"/>
          <p:cNvPicPr>
            <a:picLocks noChangeAspect="1" noChangeArrowheads="1"/>
          </p:cNvPicPr>
          <p:nvPr/>
        </p:nvPicPr>
        <p:blipFill>
          <a:blip r:embed="rId6"/>
          <a:srcRect/>
          <a:stretch>
            <a:fillRect/>
          </a:stretch>
        </p:blipFill>
        <p:spPr bwMode="auto">
          <a:xfrm>
            <a:off x="1737758" y="1663335"/>
            <a:ext cx="6239650" cy="4676589"/>
          </a:xfrm>
          <a:prstGeom prst="roundRect">
            <a:avLst/>
          </a:prstGeom>
          <a:noFill/>
        </p:spPr>
      </p:pic>
      <p:cxnSp>
        <p:nvCxnSpPr>
          <p:cNvPr id="9" name="Straight Connector 8"/>
          <p:cNvCxnSpPr/>
          <p:nvPr/>
        </p:nvCxnSpPr>
        <p:spPr>
          <a:xfrm>
            <a:off x="801919" y="847499"/>
            <a:ext cx="5522003"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20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2000"/>
                                        <p:tgtEl>
                                          <p:spTgt spid="225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08"/>
                                        </p:tgtEl>
                                        <p:attrNameLst>
                                          <p:attrName>style.visibility</p:attrName>
                                        </p:attrNameLst>
                                      </p:cBhvr>
                                      <p:to>
                                        <p:strVal val="visible"/>
                                      </p:to>
                                    </p:set>
                                    <p:animEffect transition="in" filter="fade">
                                      <p:cBhvr>
                                        <p:cTn id="22" dur="2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74676" y="306616"/>
            <a:ext cx="7771170" cy="685800"/>
          </a:xfrm>
        </p:spPr>
        <p:txBody>
          <a:bodyPr/>
          <a:lstStyle/>
          <a:p>
            <a:r>
              <a:rPr lang="en-US" dirty="0" smtClean="0"/>
              <a:t>Working outside the system</a:t>
            </a:r>
          </a:p>
          <a:p>
            <a:endParaRPr lang="en-US" dirty="0"/>
          </a:p>
        </p:txBody>
      </p:sp>
      <p:sp>
        <p:nvSpPr>
          <p:cNvPr id="5" name="TextBox 4"/>
          <p:cNvSpPr txBox="1"/>
          <p:nvPr/>
        </p:nvSpPr>
        <p:spPr>
          <a:xfrm>
            <a:off x="629106" y="959758"/>
            <a:ext cx="3202667" cy="584775"/>
          </a:xfrm>
          <a:prstGeom prst="rect">
            <a:avLst/>
          </a:prstGeom>
          <a:noFill/>
        </p:spPr>
        <p:txBody>
          <a:bodyPr wrap="square" rtlCol="0">
            <a:spAutoFit/>
          </a:bodyPr>
          <a:lstStyle/>
          <a:p>
            <a:r>
              <a:rPr lang="en-US" sz="3200" b="1" dirty="0" smtClean="0"/>
              <a:t>Turf management </a:t>
            </a:r>
          </a:p>
        </p:txBody>
      </p:sp>
      <p:pic>
        <p:nvPicPr>
          <p:cNvPr id="33794" name="Picture 2" descr="http://whyy.org/cms/youbetyourgarden/files/2013/06/mowingthelawn.jpg"/>
          <p:cNvPicPr>
            <a:picLocks noChangeAspect="1" noChangeArrowheads="1"/>
          </p:cNvPicPr>
          <p:nvPr/>
        </p:nvPicPr>
        <p:blipFill>
          <a:blip r:embed="rId3"/>
          <a:srcRect/>
          <a:stretch>
            <a:fillRect/>
          </a:stretch>
        </p:blipFill>
        <p:spPr bwMode="auto">
          <a:xfrm>
            <a:off x="2098221" y="2030185"/>
            <a:ext cx="5619750" cy="3743325"/>
          </a:xfrm>
          <a:prstGeom prst="roundRect">
            <a:avLst/>
          </a:prstGeom>
          <a:noFill/>
        </p:spPr>
      </p:pic>
      <p:pic>
        <p:nvPicPr>
          <p:cNvPr id="33796" name="Picture 4" descr="https://encrypted-tbn2.gstatic.com/images?q=tbn:ANd9GcRBqK54zXag5u8XBmWHJoA1xLBrPzGChCuk37dDJoSxrKq0bL9t"/>
          <p:cNvPicPr>
            <a:picLocks noChangeAspect="1" noChangeArrowheads="1"/>
          </p:cNvPicPr>
          <p:nvPr/>
        </p:nvPicPr>
        <p:blipFill>
          <a:blip r:embed="rId4"/>
          <a:srcRect/>
          <a:stretch>
            <a:fillRect/>
          </a:stretch>
        </p:blipFill>
        <p:spPr bwMode="auto">
          <a:xfrm>
            <a:off x="2098221" y="2019139"/>
            <a:ext cx="5619750" cy="3754371"/>
          </a:xfrm>
          <a:prstGeom prst="roundRect">
            <a:avLst/>
          </a:prstGeom>
          <a:noFill/>
        </p:spPr>
      </p:pic>
      <p:pic>
        <p:nvPicPr>
          <p:cNvPr id="33798" name="Picture 6" descr="http://danasimson.files.wordpress.com/2012/04/gwweedmulch.jpg"/>
          <p:cNvPicPr>
            <a:picLocks noChangeAspect="1" noChangeArrowheads="1"/>
          </p:cNvPicPr>
          <p:nvPr/>
        </p:nvPicPr>
        <p:blipFill>
          <a:blip r:embed="rId5"/>
          <a:srcRect/>
          <a:stretch>
            <a:fillRect/>
          </a:stretch>
        </p:blipFill>
        <p:spPr bwMode="auto">
          <a:xfrm>
            <a:off x="2087335" y="2030185"/>
            <a:ext cx="5619750" cy="3743325"/>
          </a:xfrm>
          <a:prstGeom prst="roundRect">
            <a:avLst/>
          </a:prstGeom>
          <a:noFill/>
        </p:spPr>
      </p:pic>
      <p:cxnSp>
        <p:nvCxnSpPr>
          <p:cNvPr id="8" name="Straight Connector 7"/>
          <p:cNvCxnSpPr/>
          <p:nvPr/>
        </p:nvCxnSpPr>
        <p:spPr>
          <a:xfrm>
            <a:off x="660401" y="927100"/>
            <a:ext cx="5522003"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2000"/>
                                        <p:tgtEl>
                                          <p:spTgt spid="337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fade">
                                      <p:cBhvr>
                                        <p:cTn id="12" dur="20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6746</TotalTime>
  <Words>1384</Words>
  <Application>Microsoft Office PowerPoint</Application>
  <PresentationFormat>On-screen Show (4:3)</PresentationFormat>
  <Paragraphs>101</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Slide 1</vt:lpstr>
      <vt:lpstr>Slide 2</vt:lpstr>
      <vt:lpstr>Slide 3</vt:lpstr>
      <vt:lpstr>Slide 4</vt:lpstr>
      <vt:lpstr>Non-native Invasive Plants</vt:lpstr>
      <vt:lpstr>Weed Plant</vt:lpstr>
      <vt:lpstr>Slide 7</vt:lpstr>
      <vt:lpstr>Slide 8</vt:lpstr>
      <vt:lpstr>Slide 9</vt:lpstr>
      <vt:lpstr>Slide 10</vt:lpstr>
      <vt:lpstr>Tidying up around the system </vt:lpstr>
      <vt:lpstr>Slide 12</vt:lpstr>
      <vt:lpstr>Slide 13</vt:lpstr>
      <vt:lpstr>Slide 14</vt:lpstr>
      <vt:lpstr>Slide 15</vt:lpstr>
    </vt:vector>
  </TitlesOfParts>
  <Company>Penn Hort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Jaime Zucker</dc:creator>
  <cp:lastModifiedBy>Barley VanClief</cp:lastModifiedBy>
  <cp:revision>470</cp:revision>
  <cp:lastPrinted>2012-11-01T13:54:03Z</cp:lastPrinted>
  <dcterms:created xsi:type="dcterms:W3CDTF">2013-04-05T15:03:41Z</dcterms:created>
  <dcterms:modified xsi:type="dcterms:W3CDTF">2014-08-13T19:15:24Z</dcterms:modified>
</cp:coreProperties>
</file>